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94" r:id="rId2"/>
    <p:sldId id="293" r:id="rId3"/>
    <p:sldId id="260" r:id="rId4"/>
    <p:sldId id="280" r:id="rId5"/>
    <p:sldId id="281" r:id="rId6"/>
    <p:sldId id="282" r:id="rId7"/>
    <p:sldId id="283" r:id="rId8"/>
    <p:sldId id="284" r:id="rId9"/>
    <p:sldId id="287" r:id="rId10"/>
    <p:sldId id="285" r:id="rId11"/>
    <p:sldId id="288" r:id="rId12"/>
    <p:sldId id="286" r:id="rId13"/>
    <p:sldId id="264" r:id="rId14"/>
    <p:sldId id="289" r:id="rId15"/>
    <p:sldId id="290" r:id="rId16"/>
    <p:sldId id="291" r:id="rId17"/>
    <p:sldId id="292" r:id="rId18"/>
    <p:sldId id="295" r:id="rId19"/>
    <p:sldId id="27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FD7"/>
    <a:srgbClr val="F26722"/>
    <a:srgbClr val="BEBEBE"/>
    <a:srgbClr val="2E3D4C"/>
    <a:srgbClr val="00AEEF"/>
    <a:srgbClr val="414042"/>
    <a:srgbClr val="5858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8A38C-D594-447A-A221-3E182D893B7B}" type="doc">
      <dgm:prSet loTypeId="urn:microsoft.com/office/officeart/2005/8/layout/radial1" loCatId="relationship" qsTypeId="urn:microsoft.com/office/officeart/2005/8/quickstyle/simple1" qsCatId="simple" csTypeId="urn:microsoft.com/office/officeart/2005/8/colors/accent3_1" csCatId="accent3" phldr="1"/>
      <dgm:spPr/>
      <dgm:t>
        <a:bodyPr/>
        <a:lstStyle/>
        <a:p>
          <a:endParaRPr lang="en-US"/>
        </a:p>
      </dgm:t>
    </dgm:pt>
    <dgm:pt modelId="{60C3009A-3730-4A4A-8961-323DFB216EC7}">
      <dgm:prSet phldrT="[Text]"/>
      <dgm:spPr/>
      <dgm:t>
        <a:bodyPr/>
        <a:lstStyle/>
        <a:p>
          <a:r>
            <a:rPr lang="en-US" b="1" dirty="0">
              <a:latin typeface="Helvetica Neue" panose="02000403000000020004" pitchFamily="50" charset="0"/>
            </a:rPr>
            <a:t>GPEDC</a:t>
          </a:r>
        </a:p>
      </dgm:t>
    </dgm:pt>
    <dgm:pt modelId="{C92EA2ED-742C-4FD5-87FF-ECD246043495}" type="parTrans" cxnId="{5FEEB0A5-C5FC-4F74-A1B5-4BE1F1A8B9BF}">
      <dgm:prSet/>
      <dgm:spPr/>
      <dgm:t>
        <a:bodyPr/>
        <a:lstStyle/>
        <a:p>
          <a:endParaRPr lang="en-US"/>
        </a:p>
      </dgm:t>
    </dgm:pt>
    <dgm:pt modelId="{0B0F02AC-CAA6-4C89-A256-81BE0CEDB5B7}" type="sibTrans" cxnId="{5FEEB0A5-C5FC-4F74-A1B5-4BE1F1A8B9BF}">
      <dgm:prSet/>
      <dgm:spPr/>
      <dgm:t>
        <a:bodyPr/>
        <a:lstStyle/>
        <a:p>
          <a:endParaRPr lang="en-US"/>
        </a:p>
      </dgm:t>
    </dgm:pt>
    <dgm:pt modelId="{243A3715-07F2-4BC8-85CD-5FFD1E2E311C}">
      <dgm:prSet phldrT="[Text]"/>
      <dgm:spPr/>
      <dgm:t>
        <a:bodyPr/>
        <a:lstStyle/>
        <a:p>
          <a:r>
            <a:rPr lang="en-US" b="1" dirty="0">
              <a:latin typeface="Helvetica Neue" panose="02000403000000020004" pitchFamily="50" charset="0"/>
            </a:rPr>
            <a:t>City of Peoria</a:t>
          </a:r>
        </a:p>
      </dgm:t>
    </dgm:pt>
    <dgm:pt modelId="{291D656C-9989-4EA9-A99A-1911E3E42366}" type="parTrans" cxnId="{9A57D636-9B06-42CC-BF98-98DBE01CC0CF}">
      <dgm:prSet/>
      <dgm:spPr/>
      <dgm:t>
        <a:bodyPr/>
        <a:lstStyle/>
        <a:p>
          <a:endParaRPr lang="en-US"/>
        </a:p>
      </dgm:t>
    </dgm:pt>
    <dgm:pt modelId="{087A66EA-4D10-4C44-87E7-627FDB0C91F7}" type="sibTrans" cxnId="{9A57D636-9B06-42CC-BF98-98DBE01CC0CF}">
      <dgm:prSet/>
      <dgm:spPr/>
      <dgm:t>
        <a:bodyPr/>
        <a:lstStyle/>
        <a:p>
          <a:endParaRPr lang="en-US"/>
        </a:p>
      </dgm:t>
    </dgm:pt>
    <dgm:pt modelId="{E5DE291B-CE76-4D16-9179-4543F54EA90B}">
      <dgm:prSet phldrT="[Text]"/>
      <dgm:spPr/>
      <dgm:t>
        <a:bodyPr/>
        <a:lstStyle/>
        <a:p>
          <a:r>
            <a:rPr lang="en-US" b="1" dirty="0">
              <a:latin typeface="Helvetica Neue" panose="02000403000000020004" pitchFamily="50" charset="0"/>
            </a:rPr>
            <a:t>Peoria Public Schools</a:t>
          </a:r>
        </a:p>
      </dgm:t>
    </dgm:pt>
    <dgm:pt modelId="{C7833176-9AB0-4C35-B963-FD377EEFAEBF}" type="parTrans" cxnId="{B02A24E2-0DBD-4A2D-928B-F389C1335CAA}">
      <dgm:prSet/>
      <dgm:spPr/>
      <dgm:t>
        <a:bodyPr/>
        <a:lstStyle/>
        <a:p>
          <a:endParaRPr lang="en-US"/>
        </a:p>
      </dgm:t>
    </dgm:pt>
    <dgm:pt modelId="{D5C35C8B-984C-4CA3-91A1-97440AFB56AB}" type="sibTrans" cxnId="{B02A24E2-0DBD-4A2D-928B-F389C1335CAA}">
      <dgm:prSet/>
      <dgm:spPr/>
      <dgm:t>
        <a:bodyPr/>
        <a:lstStyle/>
        <a:p>
          <a:endParaRPr lang="en-US"/>
        </a:p>
      </dgm:t>
    </dgm:pt>
    <dgm:pt modelId="{F0F109C6-20EA-4989-A7B0-9C07B9E273D5}">
      <dgm:prSet phldrT="[Text]" phldr="1"/>
      <dgm:spPr/>
      <dgm:t>
        <a:bodyPr/>
        <a:lstStyle/>
        <a:p>
          <a:endParaRPr lang="en-US"/>
        </a:p>
      </dgm:t>
    </dgm:pt>
    <dgm:pt modelId="{C7433123-72D4-4C56-9BF5-C073D15A3C39}" type="parTrans" cxnId="{51C965B0-CEB6-4236-9525-E2169DFCB122}">
      <dgm:prSet/>
      <dgm:spPr/>
      <dgm:t>
        <a:bodyPr/>
        <a:lstStyle/>
        <a:p>
          <a:endParaRPr lang="en-US"/>
        </a:p>
      </dgm:t>
    </dgm:pt>
    <dgm:pt modelId="{0C18B497-836C-48D5-8727-C652ABBA8653}" type="sibTrans" cxnId="{51C965B0-CEB6-4236-9525-E2169DFCB122}">
      <dgm:prSet/>
      <dgm:spPr/>
      <dgm:t>
        <a:bodyPr/>
        <a:lstStyle/>
        <a:p>
          <a:endParaRPr lang="en-US"/>
        </a:p>
      </dgm:t>
    </dgm:pt>
    <dgm:pt modelId="{2F931F36-7057-445F-8A6A-74B4AF45FFF1}">
      <dgm:prSet phldrT="[Text]" phldr="1"/>
      <dgm:spPr/>
      <dgm:t>
        <a:bodyPr/>
        <a:lstStyle/>
        <a:p>
          <a:endParaRPr lang="en-US"/>
        </a:p>
      </dgm:t>
    </dgm:pt>
    <dgm:pt modelId="{409A0342-34AF-4869-8BEA-7A4FD72CF2EA}" type="parTrans" cxnId="{824D39B2-A440-4CA2-81F6-1C87D4BCCFB4}">
      <dgm:prSet/>
      <dgm:spPr/>
      <dgm:t>
        <a:bodyPr/>
        <a:lstStyle/>
        <a:p>
          <a:endParaRPr lang="en-US"/>
        </a:p>
      </dgm:t>
    </dgm:pt>
    <dgm:pt modelId="{C74E4B7B-9227-472D-8BB1-A850B17983F7}" type="sibTrans" cxnId="{824D39B2-A440-4CA2-81F6-1C87D4BCCFB4}">
      <dgm:prSet/>
      <dgm:spPr/>
      <dgm:t>
        <a:bodyPr/>
        <a:lstStyle/>
        <a:p>
          <a:endParaRPr lang="en-US"/>
        </a:p>
      </dgm:t>
    </dgm:pt>
    <dgm:pt modelId="{6F2D98EA-9BDB-4140-B36B-107EBF92EE6C}">
      <dgm:prSet phldrT="[Text]" phldr="1"/>
      <dgm:spPr/>
      <dgm:t>
        <a:bodyPr/>
        <a:lstStyle/>
        <a:p>
          <a:endParaRPr lang="en-US"/>
        </a:p>
      </dgm:t>
    </dgm:pt>
    <dgm:pt modelId="{99AF5EAE-B218-4063-B18F-21E3D965FFF2}" type="parTrans" cxnId="{A39EC5D9-AC2B-47C5-A9EC-E875F1DBE507}">
      <dgm:prSet/>
      <dgm:spPr/>
      <dgm:t>
        <a:bodyPr/>
        <a:lstStyle/>
        <a:p>
          <a:endParaRPr lang="en-US"/>
        </a:p>
      </dgm:t>
    </dgm:pt>
    <dgm:pt modelId="{06D151BB-C3B9-434A-825B-D1BC5EB6C514}" type="sibTrans" cxnId="{A39EC5D9-AC2B-47C5-A9EC-E875F1DBE507}">
      <dgm:prSet/>
      <dgm:spPr/>
      <dgm:t>
        <a:bodyPr/>
        <a:lstStyle/>
        <a:p>
          <a:endParaRPr lang="en-US"/>
        </a:p>
      </dgm:t>
    </dgm:pt>
    <dgm:pt modelId="{8C4F1643-0CBB-4B78-86DC-5A798821A308}">
      <dgm:prSet phldrT="[Text]" phldr="1"/>
      <dgm:spPr/>
      <dgm:t>
        <a:bodyPr/>
        <a:lstStyle/>
        <a:p>
          <a:endParaRPr lang="en-US"/>
        </a:p>
      </dgm:t>
    </dgm:pt>
    <dgm:pt modelId="{A8A5EF86-DE87-4AD9-BFF1-A70E2BA3E6D4}" type="parTrans" cxnId="{E65E481C-1188-4B79-A2B0-5240E9293A6D}">
      <dgm:prSet/>
      <dgm:spPr/>
      <dgm:t>
        <a:bodyPr/>
        <a:lstStyle/>
        <a:p>
          <a:endParaRPr lang="en-US"/>
        </a:p>
      </dgm:t>
    </dgm:pt>
    <dgm:pt modelId="{9D8261D9-960B-4981-B3EE-3B0337C27FE7}" type="sibTrans" cxnId="{E65E481C-1188-4B79-A2B0-5240E9293A6D}">
      <dgm:prSet/>
      <dgm:spPr/>
      <dgm:t>
        <a:bodyPr/>
        <a:lstStyle/>
        <a:p>
          <a:endParaRPr lang="en-US"/>
        </a:p>
      </dgm:t>
    </dgm:pt>
    <dgm:pt modelId="{AF9A0645-8F6B-4399-9C92-AAA14B207DEA}">
      <dgm:prSet phldrT="[Text]" phldr="1"/>
      <dgm:spPr/>
      <dgm:t>
        <a:bodyPr/>
        <a:lstStyle/>
        <a:p>
          <a:endParaRPr lang="en-US"/>
        </a:p>
      </dgm:t>
    </dgm:pt>
    <dgm:pt modelId="{E5A0C423-6D0A-44B3-9293-E987DAA3B5C3}" type="parTrans" cxnId="{0EE7F0F0-6D58-4F2D-B055-09EFEE777EE6}">
      <dgm:prSet/>
      <dgm:spPr/>
      <dgm:t>
        <a:bodyPr/>
        <a:lstStyle/>
        <a:p>
          <a:endParaRPr lang="en-US"/>
        </a:p>
      </dgm:t>
    </dgm:pt>
    <dgm:pt modelId="{FF61EADC-324F-47A0-8511-324DA992FF90}" type="sibTrans" cxnId="{0EE7F0F0-6D58-4F2D-B055-09EFEE777EE6}">
      <dgm:prSet/>
      <dgm:spPr/>
      <dgm:t>
        <a:bodyPr/>
        <a:lstStyle/>
        <a:p>
          <a:endParaRPr lang="en-US"/>
        </a:p>
      </dgm:t>
    </dgm:pt>
    <dgm:pt modelId="{13D3D466-82E0-420E-A224-DBF6B7EE8684}">
      <dgm:prSet phldrT="[Text]" phldr="1"/>
      <dgm:spPr/>
      <dgm:t>
        <a:bodyPr/>
        <a:lstStyle/>
        <a:p>
          <a:endParaRPr lang="en-US"/>
        </a:p>
      </dgm:t>
    </dgm:pt>
    <dgm:pt modelId="{29284417-06D9-4B05-95C8-5A9646372D9E}" type="parTrans" cxnId="{64901929-EC95-40EC-BE8B-25DF3218B037}">
      <dgm:prSet/>
      <dgm:spPr/>
      <dgm:t>
        <a:bodyPr/>
        <a:lstStyle/>
        <a:p>
          <a:endParaRPr lang="en-US"/>
        </a:p>
      </dgm:t>
    </dgm:pt>
    <dgm:pt modelId="{CA3F7D60-6300-4B30-A69B-0671B6FDD1E6}" type="sibTrans" cxnId="{64901929-EC95-40EC-BE8B-25DF3218B037}">
      <dgm:prSet/>
      <dgm:spPr/>
      <dgm:t>
        <a:bodyPr/>
        <a:lstStyle/>
        <a:p>
          <a:endParaRPr lang="en-US"/>
        </a:p>
      </dgm:t>
    </dgm:pt>
    <dgm:pt modelId="{6DA25CE4-F195-4838-BE39-CFC593CC1EFA}">
      <dgm:prSet/>
      <dgm:spPr/>
      <dgm:t>
        <a:bodyPr/>
        <a:lstStyle/>
        <a:p>
          <a:r>
            <a:rPr lang="en-US" b="1" dirty="0">
              <a:latin typeface="Helvetica Neue" panose="02000403000000020004" pitchFamily="50" charset="0"/>
            </a:rPr>
            <a:t>Peoria Federation of Teachers</a:t>
          </a:r>
        </a:p>
      </dgm:t>
    </dgm:pt>
    <dgm:pt modelId="{C2C4058E-977A-417D-8399-4DE5705386A6}" type="parTrans" cxnId="{C5A8D848-0C8C-4C8D-8E34-F3FAFBECA2BF}">
      <dgm:prSet/>
      <dgm:spPr/>
      <dgm:t>
        <a:bodyPr/>
        <a:lstStyle/>
        <a:p>
          <a:endParaRPr lang="en-US"/>
        </a:p>
      </dgm:t>
    </dgm:pt>
    <dgm:pt modelId="{649BF298-9E10-4EA9-AE1D-3C548059726E}" type="sibTrans" cxnId="{C5A8D848-0C8C-4C8D-8E34-F3FAFBECA2BF}">
      <dgm:prSet/>
      <dgm:spPr/>
      <dgm:t>
        <a:bodyPr/>
        <a:lstStyle/>
        <a:p>
          <a:endParaRPr lang="en-US"/>
        </a:p>
      </dgm:t>
    </dgm:pt>
    <dgm:pt modelId="{8BB51D22-A909-4EDA-A3A8-6800F10D57EC}">
      <dgm:prSet/>
      <dgm:spPr/>
      <dgm:t>
        <a:bodyPr/>
        <a:lstStyle/>
        <a:p>
          <a:r>
            <a:rPr lang="en-US" b="1" dirty="0">
              <a:latin typeface="Helvetica Neue" panose="02000403000000020004" pitchFamily="50" charset="0"/>
            </a:rPr>
            <a:t>Illinois Central College</a:t>
          </a:r>
        </a:p>
      </dgm:t>
    </dgm:pt>
    <dgm:pt modelId="{53215480-2E50-402C-B399-1FCD483087E7}" type="parTrans" cxnId="{626B5F1B-626A-4652-A62E-2FDC7120A557}">
      <dgm:prSet/>
      <dgm:spPr/>
      <dgm:t>
        <a:bodyPr/>
        <a:lstStyle/>
        <a:p>
          <a:endParaRPr lang="en-US"/>
        </a:p>
      </dgm:t>
    </dgm:pt>
    <dgm:pt modelId="{38299E3A-A44A-48A0-B594-03E968BE9C1F}" type="sibTrans" cxnId="{626B5F1B-626A-4652-A62E-2FDC7120A557}">
      <dgm:prSet/>
      <dgm:spPr/>
      <dgm:t>
        <a:bodyPr/>
        <a:lstStyle/>
        <a:p>
          <a:endParaRPr lang="en-US"/>
        </a:p>
      </dgm:t>
    </dgm:pt>
    <dgm:pt modelId="{F1D513EE-8607-4121-B11C-A4CD72BA1C50}">
      <dgm:prSet/>
      <dgm:spPr/>
      <dgm:t>
        <a:bodyPr/>
        <a:lstStyle/>
        <a:p>
          <a:r>
            <a:rPr lang="en-US" b="1" dirty="0" err="1">
              <a:latin typeface="Helvetica Neue" panose="02000403000000020004" pitchFamily="50" charset="0"/>
            </a:rPr>
            <a:t>MidState</a:t>
          </a:r>
          <a:r>
            <a:rPr lang="en-US" b="1" dirty="0">
              <a:latin typeface="Helvetica Neue" panose="02000403000000020004" pitchFamily="50" charset="0"/>
            </a:rPr>
            <a:t> College</a:t>
          </a:r>
        </a:p>
      </dgm:t>
    </dgm:pt>
    <dgm:pt modelId="{2FD34BA8-5095-4263-ABF3-F09060F95F23}" type="parTrans" cxnId="{0E0B8338-1E41-4B8F-884F-EB92E5CA9496}">
      <dgm:prSet/>
      <dgm:spPr/>
      <dgm:t>
        <a:bodyPr/>
        <a:lstStyle/>
        <a:p>
          <a:endParaRPr lang="en-US"/>
        </a:p>
      </dgm:t>
    </dgm:pt>
    <dgm:pt modelId="{3FE74C5D-3335-498C-B434-C63825954091}" type="sibTrans" cxnId="{0E0B8338-1E41-4B8F-884F-EB92E5CA9496}">
      <dgm:prSet/>
      <dgm:spPr/>
      <dgm:t>
        <a:bodyPr/>
        <a:lstStyle/>
        <a:p>
          <a:endParaRPr lang="en-US"/>
        </a:p>
      </dgm:t>
    </dgm:pt>
    <dgm:pt modelId="{B201DDC6-4FBE-48C7-A4E1-FD5F41A1FB00}">
      <dgm:prSet/>
      <dgm:spPr/>
      <dgm:t>
        <a:bodyPr/>
        <a:lstStyle/>
        <a:p>
          <a:r>
            <a:rPr lang="en-US" b="1" dirty="0">
              <a:latin typeface="Helvetica Neue" panose="02000403000000020004" pitchFamily="50" charset="0"/>
            </a:rPr>
            <a:t>Peoria Area Chamber of Commerce</a:t>
          </a:r>
        </a:p>
      </dgm:t>
    </dgm:pt>
    <dgm:pt modelId="{7696486E-8464-46E7-BB82-2BDA991B2B65}" type="parTrans" cxnId="{BC2B1CBB-9919-463C-8C72-66D8CF369028}">
      <dgm:prSet/>
      <dgm:spPr/>
      <dgm:t>
        <a:bodyPr/>
        <a:lstStyle/>
        <a:p>
          <a:endParaRPr lang="en-US"/>
        </a:p>
      </dgm:t>
    </dgm:pt>
    <dgm:pt modelId="{C9B1FA19-E2A6-4226-84AC-84617AA0FF9C}" type="sibTrans" cxnId="{BC2B1CBB-9919-463C-8C72-66D8CF369028}">
      <dgm:prSet/>
      <dgm:spPr/>
      <dgm:t>
        <a:bodyPr/>
        <a:lstStyle/>
        <a:p>
          <a:endParaRPr lang="en-US"/>
        </a:p>
      </dgm:t>
    </dgm:pt>
    <dgm:pt modelId="{6ECE42D3-BDBB-43E0-8902-EA1D6ACD00D1}">
      <dgm:prSet/>
      <dgm:spPr/>
      <dgm:t>
        <a:bodyPr/>
        <a:lstStyle/>
        <a:p>
          <a:r>
            <a:rPr lang="en-US" b="1" dirty="0">
              <a:latin typeface="Helvetica Neue" panose="02000403000000020004" pitchFamily="50" charset="0"/>
            </a:rPr>
            <a:t>CEO Council</a:t>
          </a:r>
        </a:p>
      </dgm:t>
    </dgm:pt>
    <dgm:pt modelId="{3B752D2E-FF67-4814-85E8-01E705B77EE8}" type="parTrans" cxnId="{7D50598D-8150-4305-8CDF-8865DFDA9964}">
      <dgm:prSet/>
      <dgm:spPr/>
      <dgm:t>
        <a:bodyPr/>
        <a:lstStyle/>
        <a:p>
          <a:endParaRPr lang="en-US"/>
        </a:p>
      </dgm:t>
    </dgm:pt>
    <dgm:pt modelId="{2FAD29AE-A2F0-4084-82A4-B2163FDFD3DB}" type="sibTrans" cxnId="{7D50598D-8150-4305-8CDF-8865DFDA9964}">
      <dgm:prSet/>
      <dgm:spPr/>
      <dgm:t>
        <a:bodyPr/>
        <a:lstStyle/>
        <a:p>
          <a:endParaRPr lang="en-US"/>
        </a:p>
      </dgm:t>
    </dgm:pt>
    <dgm:pt modelId="{F6F92E0B-8A9C-4FD3-81D0-EBD75CFC7D02}">
      <dgm:prSet/>
      <dgm:spPr/>
      <dgm:t>
        <a:bodyPr/>
        <a:lstStyle/>
        <a:p>
          <a:r>
            <a:rPr lang="en-US" b="1" dirty="0">
              <a:latin typeface="Helvetica Neue" panose="02000403000000020004" pitchFamily="50" charset="0"/>
            </a:rPr>
            <a:t>Peoria Regional Office of Education</a:t>
          </a:r>
        </a:p>
      </dgm:t>
    </dgm:pt>
    <dgm:pt modelId="{44189B7F-0693-4DC6-A0B6-9B52801E1302}" type="parTrans" cxnId="{D3C98593-30EE-47A5-B0BC-10DD05D4452F}">
      <dgm:prSet/>
      <dgm:spPr/>
      <dgm:t>
        <a:bodyPr/>
        <a:lstStyle/>
        <a:p>
          <a:endParaRPr lang="en-US"/>
        </a:p>
      </dgm:t>
    </dgm:pt>
    <dgm:pt modelId="{9BC2932D-D8C9-49E2-B529-44E204F159D3}" type="sibTrans" cxnId="{D3C98593-30EE-47A5-B0BC-10DD05D4452F}">
      <dgm:prSet/>
      <dgm:spPr/>
      <dgm:t>
        <a:bodyPr/>
        <a:lstStyle/>
        <a:p>
          <a:endParaRPr lang="en-US"/>
        </a:p>
      </dgm:t>
    </dgm:pt>
    <dgm:pt modelId="{7238F8F1-D3BC-4153-96E7-0296360599AE}">
      <dgm:prSet/>
      <dgm:spPr/>
      <dgm:t>
        <a:bodyPr/>
        <a:lstStyle/>
        <a:p>
          <a:r>
            <a:rPr lang="en-US" b="1" dirty="0">
              <a:latin typeface="Helvetica Neue" panose="02000403000000020004" pitchFamily="50" charset="0"/>
            </a:rPr>
            <a:t>Local EFE</a:t>
          </a:r>
          <a:br>
            <a:rPr lang="en-US" b="1" dirty="0">
              <a:latin typeface="Helvetica Neue" panose="02000403000000020004" pitchFamily="50" charset="0"/>
            </a:rPr>
          </a:br>
          <a:r>
            <a:rPr lang="en-US" b="1" dirty="0">
              <a:latin typeface="Helvetica Neue" panose="02000403000000020004" pitchFamily="50" charset="0"/>
            </a:rPr>
            <a:t>(Ex Officio)</a:t>
          </a:r>
        </a:p>
      </dgm:t>
    </dgm:pt>
    <dgm:pt modelId="{B23E61E0-336A-4885-BDC5-CEAF79AE0B45}" type="parTrans" cxnId="{FAD4CDF4-0CBE-4F4B-8E74-7A7A89C78344}">
      <dgm:prSet/>
      <dgm:spPr/>
      <dgm:t>
        <a:bodyPr/>
        <a:lstStyle/>
        <a:p>
          <a:endParaRPr lang="en-US"/>
        </a:p>
      </dgm:t>
    </dgm:pt>
    <dgm:pt modelId="{1F6CCF1F-A470-43F7-AEF5-7155F351B5B5}" type="sibTrans" cxnId="{FAD4CDF4-0CBE-4F4B-8E74-7A7A89C78344}">
      <dgm:prSet/>
      <dgm:spPr/>
      <dgm:t>
        <a:bodyPr/>
        <a:lstStyle/>
        <a:p>
          <a:endParaRPr lang="en-US"/>
        </a:p>
      </dgm:t>
    </dgm:pt>
    <dgm:pt modelId="{2C39D9F0-E46E-4722-A00C-674C4972E4E5}" type="pres">
      <dgm:prSet presAssocID="{FEC8A38C-D594-447A-A221-3E182D893B7B}" presName="cycle" presStyleCnt="0">
        <dgm:presLayoutVars>
          <dgm:chMax val="1"/>
          <dgm:dir/>
          <dgm:animLvl val="ctr"/>
          <dgm:resizeHandles val="exact"/>
        </dgm:presLayoutVars>
      </dgm:prSet>
      <dgm:spPr/>
    </dgm:pt>
    <dgm:pt modelId="{4A0012CB-EF07-47E9-8E97-C2DE51FAFD7C}" type="pres">
      <dgm:prSet presAssocID="{60C3009A-3730-4A4A-8961-323DFB216EC7}" presName="centerShape" presStyleLbl="node0" presStyleIdx="0" presStyleCnt="1"/>
      <dgm:spPr/>
    </dgm:pt>
    <dgm:pt modelId="{BFC20E4D-ECBA-4871-9CA5-CA23E573B481}" type="pres">
      <dgm:prSet presAssocID="{291D656C-9989-4EA9-A99A-1911E3E42366}" presName="Name9" presStyleLbl="parChTrans1D2" presStyleIdx="0" presStyleCnt="9"/>
      <dgm:spPr/>
    </dgm:pt>
    <dgm:pt modelId="{A9A0FD1A-E8B1-457C-B0F3-78D34C3E5959}" type="pres">
      <dgm:prSet presAssocID="{291D656C-9989-4EA9-A99A-1911E3E42366}" presName="connTx" presStyleLbl="parChTrans1D2" presStyleIdx="0" presStyleCnt="9"/>
      <dgm:spPr/>
    </dgm:pt>
    <dgm:pt modelId="{9D1969A8-4CE6-410B-848F-DAE155428C48}" type="pres">
      <dgm:prSet presAssocID="{243A3715-07F2-4BC8-85CD-5FFD1E2E311C}" presName="node" presStyleLbl="node1" presStyleIdx="0" presStyleCnt="9">
        <dgm:presLayoutVars>
          <dgm:bulletEnabled val="1"/>
        </dgm:presLayoutVars>
      </dgm:prSet>
      <dgm:spPr/>
    </dgm:pt>
    <dgm:pt modelId="{D54F3BFB-DDFF-4F83-B6D6-607E006B5A21}" type="pres">
      <dgm:prSet presAssocID="{C7833176-9AB0-4C35-B963-FD377EEFAEBF}" presName="Name9" presStyleLbl="parChTrans1D2" presStyleIdx="1" presStyleCnt="9"/>
      <dgm:spPr/>
    </dgm:pt>
    <dgm:pt modelId="{BE353FE6-DC96-4246-99A7-B546B3E9C654}" type="pres">
      <dgm:prSet presAssocID="{C7833176-9AB0-4C35-B963-FD377EEFAEBF}" presName="connTx" presStyleLbl="parChTrans1D2" presStyleIdx="1" presStyleCnt="9"/>
      <dgm:spPr/>
    </dgm:pt>
    <dgm:pt modelId="{E5C521D7-8A2A-4C71-92D5-67D29A1DF92A}" type="pres">
      <dgm:prSet presAssocID="{E5DE291B-CE76-4D16-9179-4543F54EA90B}" presName="node" presStyleLbl="node1" presStyleIdx="1" presStyleCnt="9">
        <dgm:presLayoutVars>
          <dgm:bulletEnabled val="1"/>
        </dgm:presLayoutVars>
      </dgm:prSet>
      <dgm:spPr/>
    </dgm:pt>
    <dgm:pt modelId="{8E43244F-2EC4-4581-899D-A66EEF06DABA}" type="pres">
      <dgm:prSet presAssocID="{C2C4058E-977A-417D-8399-4DE5705386A6}" presName="Name9" presStyleLbl="parChTrans1D2" presStyleIdx="2" presStyleCnt="9"/>
      <dgm:spPr/>
    </dgm:pt>
    <dgm:pt modelId="{DD0C0380-7677-455A-904C-6A5904FC63AA}" type="pres">
      <dgm:prSet presAssocID="{C2C4058E-977A-417D-8399-4DE5705386A6}" presName="connTx" presStyleLbl="parChTrans1D2" presStyleIdx="2" presStyleCnt="9"/>
      <dgm:spPr/>
    </dgm:pt>
    <dgm:pt modelId="{99FA1C16-2733-458A-93EC-3FD8BAAE3E7B}" type="pres">
      <dgm:prSet presAssocID="{6DA25CE4-F195-4838-BE39-CFC593CC1EFA}" presName="node" presStyleLbl="node1" presStyleIdx="2" presStyleCnt="9">
        <dgm:presLayoutVars>
          <dgm:bulletEnabled val="1"/>
        </dgm:presLayoutVars>
      </dgm:prSet>
      <dgm:spPr/>
    </dgm:pt>
    <dgm:pt modelId="{B828AD6B-D591-439A-8966-809E93DC8981}" type="pres">
      <dgm:prSet presAssocID="{53215480-2E50-402C-B399-1FCD483087E7}" presName="Name9" presStyleLbl="parChTrans1D2" presStyleIdx="3" presStyleCnt="9"/>
      <dgm:spPr/>
    </dgm:pt>
    <dgm:pt modelId="{9D9EBED0-F359-46A5-9962-D8D59D761AFC}" type="pres">
      <dgm:prSet presAssocID="{53215480-2E50-402C-B399-1FCD483087E7}" presName="connTx" presStyleLbl="parChTrans1D2" presStyleIdx="3" presStyleCnt="9"/>
      <dgm:spPr/>
    </dgm:pt>
    <dgm:pt modelId="{1CCD8492-2C94-45FD-A7F6-228CE142D670}" type="pres">
      <dgm:prSet presAssocID="{8BB51D22-A909-4EDA-A3A8-6800F10D57EC}" presName="node" presStyleLbl="node1" presStyleIdx="3" presStyleCnt="9">
        <dgm:presLayoutVars>
          <dgm:bulletEnabled val="1"/>
        </dgm:presLayoutVars>
      </dgm:prSet>
      <dgm:spPr/>
    </dgm:pt>
    <dgm:pt modelId="{E16CAE3D-C541-4E2A-A2C6-4AC86E625643}" type="pres">
      <dgm:prSet presAssocID="{2FD34BA8-5095-4263-ABF3-F09060F95F23}" presName="Name9" presStyleLbl="parChTrans1D2" presStyleIdx="4" presStyleCnt="9"/>
      <dgm:spPr/>
    </dgm:pt>
    <dgm:pt modelId="{796F5D2A-3E9C-4C4B-A144-D00036C95E05}" type="pres">
      <dgm:prSet presAssocID="{2FD34BA8-5095-4263-ABF3-F09060F95F23}" presName="connTx" presStyleLbl="parChTrans1D2" presStyleIdx="4" presStyleCnt="9"/>
      <dgm:spPr/>
    </dgm:pt>
    <dgm:pt modelId="{D0532793-3D61-44E1-B81D-A6196D273368}" type="pres">
      <dgm:prSet presAssocID="{F1D513EE-8607-4121-B11C-A4CD72BA1C50}" presName="node" presStyleLbl="node1" presStyleIdx="4" presStyleCnt="9">
        <dgm:presLayoutVars>
          <dgm:bulletEnabled val="1"/>
        </dgm:presLayoutVars>
      </dgm:prSet>
      <dgm:spPr/>
    </dgm:pt>
    <dgm:pt modelId="{BFC9D51D-42BD-4014-8EE0-1F24FDC02078}" type="pres">
      <dgm:prSet presAssocID="{7696486E-8464-46E7-BB82-2BDA991B2B65}" presName="Name9" presStyleLbl="parChTrans1D2" presStyleIdx="5" presStyleCnt="9"/>
      <dgm:spPr/>
    </dgm:pt>
    <dgm:pt modelId="{1075E262-266E-4D28-9887-5E8C5549C72E}" type="pres">
      <dgm:prSet presAssocID="{7696486E-8464-46E7-BB82-2BDA991B2B65}" presName="connTx" presStyleLbl="parChTrans1D2" presStyleIdx="5" presStyleCnt="9"/>
      <dgm:spPr/>
    </dgm:pt>
    <dgm:pt modelId="{57251642-2ED4-4B8C-A14D-A77D7AC71C74}" type="pres">
      <dgm:prSet presAssocID="{B201DDC6-4FBE-48C7-A4E1-FD5F41A1FB00}" presName="node" presStyleLbl="node1" presStyleIdx="5" presStyleCnt="9">
        <dgm:presLayoutVars>
          <dgm:bulletEnabled val="1"/>
        </dgm:presLayoutVars>
      </dgm:prSet>
      <dgm:spPr/>
    </dgm:pt>
    <dgm:pt modelId="{F6D6ADAA-0E10-44AD-AFAB-E8BC76E5CC99}" type="pres">
      <dgm:prSet presAssocID="{3B752D2E-FF67-4814-85E8-01E705B77EE8}" presName="Name9" presStyleLbl="parChTrans1D2" presStyleIdx="6" presStyleCnt="9"/>
      <dgm:spPr/>
    </dgm:pt>
    <dgm:pt modelId="{1ACD7D91-9561-4B59-A3BC-E881A47E9429}" type="pres">
      <dgm:prSet presAssocID="{3B752D2E-FF67-4814-85E8-01E705B77EE8}" presName="connTx" presStyleLbl="parChTrans1D2" presStyleIdx="6" presStyleCnt="9"/>
      <dgm:spPr/>
    </dgm:pt>
    <dgm:pt modelId="{70B3DD43-7784-4F23-96C8-31ED83662C71}" type="pres">
      <dgm:prSet presAssocID="{6ECE42D3-BDBB-43E0-8902-EA1D6ACD00D1}" presName="node" presStyleLbl="node1" presStyleIdx="6" presStyleCnt="9">
        <dgm:presLayoutVars>
          <dgm:bulletEnabled val="1"/>
        </dgm:presLayoutVars>
      </dgm:prSet>
      <dgm:spPr/>
    </dgm:pt>
    <dgm:pt modelId="{C72F3A1C-0519-4A66-999E-1046C464FAD6}" type="pres">
      <dgm:prSet presAssocID="{44189B7F-0693-4DC6-A0B6-9B52801E1302}" presName="Name9" presStyleLbl="parChTrans1D2" presStyleIdx="7" presStyleCnt="9"/>
      <dgm:spPr/>
    </dgm:pt>
    <dgm:pt modelId="{5FD0D918-E04C-4B4A-AEA3-7ADF04743FFC}" type="pres">
      <dgm:prSet presAssocID="{44189B7F-0693-4DC6-A0B6-9B52801E1302}" presName="connTx" presStyleLbl="parChTrans1D2" presStyleIdx="7" presStyleCnt="9"/>
      <dgm:spPr/>
    </dgm:pt>
    <dgm:pt modelId="{8D1CB067-8195-428A-8269-18BEC88DD486}" type="pres">
      <dgm:prSet presAssocID="{F6F92E0B-8A9C-4FD3-81D0-EBD75CFC7D02}" presName="node" presStyleLbl="node1" presStyleIdx="7" presStyleCnt="9" custRadScaleRad="100824" custRadScaleInc="4666">
        <dgm:presLayoutVars>
          <dgm:bulletEnabled val="1"/>
        </dgm:presLayoutVars>
      </dgm:prSet>
      <dgm:spPr/>
    </dgm:pt>
    <dgm:pt modelId="{5502465C-E4AC-44AB-B996-AE62F8654D24}" type="pres">
      <dgm:prSet presAssocID="{B23E61E0-336A-4885-BDC5-CEAF79AE0B45}" presName="Name9" presStyleLbl="parChTrans1D2" presStyleIdx="8" presStyleCnt="9"/>
      <dgm:spPr/>
    </dgm:pt>
    <dgm:pt modelId="{7DDF3D2E-0CB5-4F35-9C6D-4EDD0CCE4D1C}" type="pres">
      <dgm:prSet presAssocID="{B23E61E0-336A-4885-BDC5-CEAF79AE0B45}" presName="connTx" presStyleLbl="parChTrans1D2" presStyleIdx="8" presStyleCnt="9"/>
      <dgm:spPr/>
    </dgm:pt>
    <dgm:pt modelId="{C2172E8F-2682-4BAE-8C37-F81F215EC75A}" type="pres">
      <dgm:prSet presAssocID="{7238F8F1-D3BC-4153-96E7-0296360599AE}" presName="node" presStyleLbl="node1" presStyleIdx="8" presStyleCnt="9">
        <dgm:presLayoutVars>
          <dgm:bulletEnabled val="1"/>
        </dgm:presLayoutVars>
      </dgm:prSet>
      <dgm:spPr/>
    </dgm:pt>
  </dgm:ptLst>
  <dgm:cxnLst>
    <dgm:cxn modelId="{D9F20C01-BA2F-43DB-AB86-2F61CAAA40B9}" type="presOf" srcId="{C7833176-9AB0-4C35-B963-FD377EEFAEBF}" destId="{D54F3BFB-DDFF-4F83-B6D6-607E006B5A21}" srcOrd="0" destOrd="0" presId="urn:microsoft.com/office/officeart/2005/8/layout/radial1"/>
    <dgm:cxn modelId="{EABCC511-0056-4C31-9048-DDA5ABD30957}" type="presOf" srcId="{B23E61E0-336A-4885-BDC5-CEAF79AE0B45}" destId="{7DDF3D2E-0CB5-4F35-9C6D-4EDD0CCE4D1C}" srcOrd="1" destOrd="0" presId="urn:microsoft.com/office/officeart/2005/8/layout/radial1"/>
    <dgm:cxn modelId="{EF504A14-B1ED-4754-80B9-741580A0C5E5}" type="presOf" srcId="{6DA25CE4-F195-4838-BE39-CFC593CC1EFA}" destId="{99FA1C16-2733-458A-93EC-3FD8BAAE3E7B}" srcOrd="0" destOrd="0" presId="urn:microsoft.com/office/officeart/2005/8/layout/radial1"/>
    <dgm:cxn modelId="{A5F5F016-3653-4415-A912-A83EF141102F}" type="presOf" srcId="{291D656C-9989-4EA9-A99A-1911E3E42366}" destId="{BFC20E4D-ECBA-4871-9CA5-CA23E573B481}" srcOrd="0" destOrd="0" presId="urn:microsoft.com/office/officeart/2005/8/layout/radial1"/>
    <dgm:cxn modelId="{626B5F1B-626A-4652-A62E-2FDC7120A557}" srcId="{60C3009A-3730-4A4A-8961-323DFB216EC7}" destId="{8BB51D22-A909-4EDA-A3A8-6800F10D57EC}" srcOrd="3" destOrd="0" parTransId="{53215480-2E50-402C-B399-1FCD483087E7}" sibTransId="{38299E3A-A44A-48A0-B594-03E968BE9C1F}"/>
    <dgm:cxn modelId="{E65E481C-1188-4B79-A2B0-5240E9293A6D}" srcId="{FEC8A38C-D594-447A-A221-3E182D893B7B}" destId="{8C4F1643-0CBB-4B78-86DC-5A798821A308}" srcOrd="2" destOrd="0" parTransId="{A8A5EF86-DE87-4AD9-BFF1-A70E2BA3E6D4}" sibTransId="{9D8261D9-960B-4981-B3EE-3B0337C27FE7}"/>
    <dgm:cxn modelId="{64901929-EC95-40EC-BE8B-25DF3218B037}" srcId="{8C4F1643-0CBB-4B78-86DC-5A798821A308}" destId="{13D3D466-82E0-420E-A224-DBF6B7EE8684}" srcOrd="1" destOrd="0" parTransId="{29284417-06D9-4B05-95C8-5A9646372D9E}" sibTransId="{CA3F7D60-6300-4B30-A69B-0671B6FDD1E6}"/>
    <dgm:cxn modelId="{1FF4BF2E-1D70-4BC8-8874-A33F03B1FCC6}" type="presOf" srcId="{7238F8F1-D3BC-4153-96E7-0296360599AE}" destId="{C2172E8F-2682-4BAE-8C37-F81F215EC75A}" srcOrd="0" destOrd="0" presId="urn:microsoft.com/office/officeart/2005/8/layout/radial1"/>
    <dgm:cxn modelId="{9A57D636-9B06-42CC-BF98-98DBE01CC0CF}" srcId="{60C3009A-3730-4A4A-8961-323DFB216EC7}" destId="{243A3715-07F2-4BC8-85CD-5FFD1E2E311C}" srcOrd="0" destOrd="0" parTransId="{291D656C-9989-4EA9-A99A-1911E3E42366}" sibTransId="{087A66EA-4D10-4C44-87E7-627FDB0C91F7}"/>
    <dgm:cxn modelId="{0E0B8338-1E41-4B8F-884F-EB92E5CA9496}" srcId="{60C3009A-3730-4A4A-8961-323DFB216EC7}" destId="{F1D513EE-8607-4121-B11C-A4CD72BA1C50}" srcOrd="4" destOrd="0" parTransId="{2FD34BA8-5095-4263-ABF3-F09060F95F23}" sibTransId="{3FE74C5D-3335-498C-B434-C63825954091}"/>
    <dgm:cxn modelId="{EF010B47-09BE-4BA9-95B1-BD29E2F17D81}" type="presOf" srcId="{7696486E-8464-46E7-BB82-2BDA991B2B65}" destId="{1075E262-266E-4D28-9887-5E8C5549C72E}" srcOrd="1" destOrd="0" presId="urn:microsoft.com/office/officeart/2005/8/layout/radial1"/>
    <dgm:cxn modelId="{7EEBD767-953B-4671-A98F-D08C3189FA18}" type="presOf" srcId="{53215480-2E50-402C-B399-1FCD483087E7}" destId="{B828AD6B-D591-439A-8966-809E93DC8981}" srcOrd="0" destOrd="0" presId="urn:microsoft.com/office/officeart/2005/8/layout/radial1"/>
    <dgm:cxn modelId="{C5A8D848-0C8C-4C8D-8E34-F3FAFBECA2BF}" srcId="{60C3009A-3730-4A4A-8961-323DFB216EC7}" destId="{6DA25CE4-F195-4838-BE39-CFC593CC1EFA}" srcOrd="2" destOrd="0" parTransId="{C2C4058E-977A-417D-8399-4DE5705386A6}" sibTransId="{649BF298-9E10-4EA9-AE1D-3C548059726E}"/>
    <dgm:cxn modelId="{DBB0E64C-B7E5-484C-8B5A-4F38C4A62CA8}" type="presOf" srcId="{243A3715-07F2-4BC8-85CD-5FFD1E2E311C}" destId="{9D1969A8-4CE6-410B-848F-DAE155428C48}" srcOrd="0" destOrd="0" presId="urn:microsoft.com/office/officeart/2005/8/layout/radial1"/>
    <dgm:cxn modelId="{320D026E-13EF-4FBC-9E1A-5D291E1B0F98}" type="presOf" srcId="{C2C4058E-977A-417D-8399-4DE5705386A6}" destId="{DD0C0380-7677-455A-904C-6A5904FC63AA}" srcOrd="1" destOrd="0" presId="urn:microsoft.com/office/officeart/2005/8/layout/radial1"/>
    <dgm:cxn modelId="{B787CF6E-54F9-4145-A516-243AAE6B01B9}" type="presOf" srcId="{6ECE42D3-BDBB-43E0-8902-EA1D6ACD00D1}" destId="{70B3DD43-7784-4F23-96C8-31ED83662C71}" srcOrd="0" destOrd="0" presId="urn:microsoft.com/office/officeart/2005/8/layout/radial1"/>
    <dgm:cxn modelId="{0DA6F353-BB57-48A2-9EC4-03067FE65EA7}" type="presOf" srcId="{B23E61E0-336A-4885-BDC5-CEAF79AE0B45}" destId="{5502465C-E4AC-44AB-B996-AE62F8654D24}" srcOrd="0" destOrd="0" presId="urn:microsoft.com/office/officeart/2005/8/layout/radial1"/>
    <dgm:cxn modelId="{A229E755-E5DC-45FD-8586-15661BE74DE1}" type="presOf" srcId="{C2C4058E-977A-417D-8399-4DE5705386A6}" destId="{8E43244F-2EC4-4581-899D-A66EEF06DABA}" srcOrd="0" destOrd="0" presId="urn:microsoft.com/office/officeart/2005/8/layout/radial1"/>
    <dgm:cxn modelId="{273DD758-29E7-4008-A7BB-089A49CD8BD7}" type="presOf" srcId="{3B752D2E-FF67-4814-85E8-01E705B77EE8}" destId="{F6D6ADAA-0E10-44AD-AFAB-E8BC76E5CC99}" srcOrd="0" destOrd="0" presId="urn:microsoft.com/office/officeart/2005/8/layout/radial1"/>
    <dgm:cxn modelId="{1C6AF17F-58EE-40FD-8A9E-2D51A86F9A74}" type="presOf" srcId="{B201DDC6-4FBE-48C7-A4E1-FD5F41A1FB00}" destId="{57251642-2ED4-4B8C-A14D-A77D7AC71C74}" srcOrd="0" destOrd="0" presId="urn:microsoft.com/office/officeart/2005/8/layout/radial1"/>
    <dgm:cxn modelId="{67FCCA85-2E41-4AF0-B081-C7BD082161B0}" type="presOf" srcId="{44189B7F-0693-4DC6-A0B6-9B52801E1302}" destId="{C72F3A1C-0519-4A66-999E-1046C464FAD6}" srcOrd="0" destOrd="0" presId="urn:microsoft.com/office/officeart/2005/8/layout/radial1"/>
    <dgm:cxn modelId="{7D50598D-8150-4305-8CDF-8865DFDA9964}" srcId="{60C3009A-3730-4A4A-8961-323DFB216EC7}" destId="{6ECE42D3-BDBB-43E0-8902-EA1D6ACD00D1}" srcOrd="6" destOrd="0" parTransId="{3B752D2E-FF67-4814-85E8-01E705B77EE8}" sibTransId="{2FAD29AE-A2F0-4084-82A4-B2163FDFD3DB}"/>
    <dgm:cxn modelId="{D3C98593-30EE-47A5-B0BC-10DD05D4452F}" srcId="{60C3009A-3730-4A4A-8961-323DFB216EC7}" destId="{F6F92E0B-8A9C-4FD3-81D0-EBD75CFC7D02}" srcOrd="7" destOrd="0" parTransId="{44189B7F-0693-4DC6-A0B6-9B52801E1302}" sibTransId="{9BC2932D-D8C9-49E2-B529-44E204F159D3}"/>
    <dgm:cxn modelId="{D76CEB93-1418-4537-A1DC-BC68C4A0FDC6}" type="presOf" srcId="{44189B7F-0693-4DC6-A0B6-9B52801E1302}" destId="{5FD0D918-E04C-4B4A-AEA3-7ADF04743FFC}" srcOrd="1" destOrd="0" presId="urn:microsoft.com/office/officeart/2005/8/layout/radial1"/>
    <dgm:cxn modelId="{5FEEB0A5-C5FC-4F74-A1B5-4BE1F1A8B9BF}" srcId="{FEC8A38C-D594-447A-A221-3E182D893B7B}" destId="{60C3009A-3730-4A4A-8961-323DFB216EC7}" srcOrd="0" destOrd="0" parTransId="{C92EA2ED-742C-4FD5-87FF-ECD246043495}" sibTransId="{0B0F02AC-CAA6-4C89-A256-81BE0CEDB5B7}"/>
    <dgm:cxn modelId="{19FFC8A7-13B8-435E-A400-DE9E7691B394}" type="presOf" srcId="{FEC8A38C-D594-447A-A221-3E182D893B7B}" destId="{2C39D9F0-E46E-4722-A00C-674C4972E4E5}" srcOrd="0" destOrd="0" presId="urn:microsoft.com/office/officeart/2005/8/layout/radial1"/>
    <dgm:cxn modelId="{51C965B0-CEB6-4236-9525-E2169DFCB122}" srcId="{FEC8A38C-D594-447A-A221-3E182D893B7B}" destId="{F0F109C6-20EA-4989-A7B0-9C07B9E273D5}" srcOrd="1" destOrd="0" parTransId="{C7433123-72D4-4C56-9BF5-C073D15A3C39}" sibTransId="{0C18B497-836C-48D5-8727-C652ABBA8653}"/>
    <dgm:cxn modelId="{824D39B2-A440-4CA2-81F6-1C87D4BCCFB4}" srcId="{F0F109C6-20EA-4989-A7B0-9C07B9E273D5}" destId="{2F931F36-7057-445F-8A6A-74B4AF45FFF1}" srcOrd="0" destOrd="0" parTransId="{409A0342-34AF-4869-8BEA-7A4FD72CF2EA}" sibTransId="{C74E4B7B-9227-472D-8BB1-A850B17983F7}"/>
    <dgm:cxn modelId="{406204B7-95BA-42DF-98AE-428178B40987}" type="presOf" srcId="{291D656C-9989-4EA9-A99A-1911E3E42366}" destId="{A9A0FD1A-E8B1-457C-B0F3-78D34C3E5959}" srcOrd="1" destOrd="0" presId="urn:microsoft.com/office/officeart/2005/8/layout/radial1"/>
    <dgm:cxn modelId="{BC2B1CBB-9919-463C-8C72-66D8CF369028}" srcId="{60C3009A-3730-4A4A-8961-323DFB216EC7}" destId="{B201DDC6-4FBE-48C7-A4E1-FD5F41A1FB00}" srcOrd="5" destOrd="0" parTransId="{7696486E-8464-46E7-BB82-2BDA991B2B65}" sibTransId="{C9B1FA19-E2A6-4226-84AC-84617AA0FF9C}"/>
    <dgm:cxn modelId="{688308BF-F220-4E5B-8A3B-F5B77424D3D5}" type="presOf" srcId="{C7833176-9AB0-4C35-B963-FD377EEFAEBF}" destId="{BE353FE6-DC96-4246-99A7-B546B3E9C654}" srcOrd="1" destOrd="0" presId="urn:microsoft.com/office/officeart/2005/8/layout/radial1"/>
    <dgm:cxn modelId="{2D5B13C5-7C80-4E14-ADFF-236F792B443B}" type="presOf" srcId="{53215480-2E50-402C-B399-1FCD483087E7}" destId="{9D9EBED0-F359-46A5-9962-D8D59D761AFC}" srcOrd="1" destOrd="0" presId="urn:microsoft.com/office/officeart/2005/8/layout/radial1"/>
    <dgm:cxn modelId="{EDD317C6-9307-406F-A629-7C6BDB6710CA}" type="presOf" srcId="{7696486E-8464-46E7-BB82-2BDA991B2B65}" destId="{BFC9D51D-42BD-4014-8EE0-1F24FDC02078}" srcOrd="0" destOrd="0" presId="urn:microsoft.com/office/officeart/2005/8/layout/radial1"/>
    <dgm:cxn modelId="{2BF499CB-87B9-41DE-9AF9-5BE61B207E82}" type="presOf" srcId="{3B752D2E-FF67-4814-85E8-01E705B77EE8}" destId="{1ACD7D91-9561-4B59-A3BC-E881A47E9429}" srcOrd="1" destOrd="0" presId="urn:microsoft.com/office/officeart/2005/8/layout/radial1"/>
    <dgm:cxn modelId="{760643D6-E1AB-419E-B4C5-9B1F16FB2CC7}" type="presOf" srcId="{F6F92E0B-8A9C-4FD3-81D0-EBD75CFC7D02}" destId="{8D1CB067-8195-428A-8269-18BEC88DD486}" srcOrd="0" destOrd="0" presId="urn:microsoft.com/office/officeart/2005/8/layout/radial1"/>
    <dgm:cxn modelId="{A39EC5D9-AC2B-47C5-A9EC-E875F1DBE507}" srcId="{F0F109C6-20EA-4989-A7B0-9C07B9E273D5}" destId="{6F2D98EA-9BDB-4140-B36B-107EBF92EE6C}" srcOrd="1" destOrd="0" parTransId="{99AF5EAE-B218-4063-B18F-21E3D965FFF2}" sibTransId="{06D151BB-C3B9-434A-825B-D1BC5EB6C514}"/>
    <dgm:cxn modelId="{B02A24E2-0DBD-4A2D-928B-F389C1335CAA}" srcId="{60C3009A-3730-4A4A-8961-323DFB216EC7}" destId="{E5DE291B-CE76-4D16-9179-4543F54EA90B}" srcOrd="1" destOrd="0" parTransId="{C7833176-9AB0-4C35-B963-FD377EEFAEBF}" sibTransId="{D5C35C8B-984C-4CA3-91A1-97440AFB56AB}"/>
    <dgm:cxn modelId="{C29529E8-85A0-48B8-BCEA-DD310BCC5DA2}" type="presOf" srcId="{2FD34BA8-5095-4263-ABF3-F09060F95F23}" destId="{796F5D2A-3E9C-4C4B-A144-D00036C95E05}" srcOrd="1" destOrd="0" presId="urn:microsoft.com/office/officeart/2005/8/layout/radial1"/>
    <dgm:cxn modelId="{63119EED-E7F1-4F38-AC97-26C792C58A2A}" type="presOf" srcId="{2FD34BA8-5095-4263-ABF3-F09060F95F23}" destId="{E16CAE3D-C541-4E2A-A2C6-4AC86E625643}" srcOrd="0" destOrd="0" presId="urn:microsoft.com/office/officeart/2005/8/layout/radial1"/>
    <dgm:cxn modelId="{164A70EF-7DFC-4062-9736-6177DBEB1EFB}" type="presOf" srcId="{F1D513EE-8607-4121-B11C-A4CD72BA1C50}" destId="{D0532793-3D61-44E1-B81D-A6196D273368}" srcOrd="0" destOrd="0" presId="urn:microsoft.com/office/officeart/2005/8/layout/radial1"/>
    <dgm:cxn modelId="{0EE7F0F0-6D58-4F2D-B055-09EFEE777EE6}" srcId="{8C4F1643-0CBB-4B78-86DC-5A798821A308}" destId="{AF9A0645-8F6B-4399-9C92-AAA14B207DEA}" srcOrd="0" destOrd="0" parTransId="{E5A0C423-6D0A-44B3-9293-E987DAA3B5C3}" sibTransId="{FF61EADC-324F-47A0-8511-324DA992FF90}"/>
    <dgm:cxn modelId="{FAD4CDF4-0CBE-4F4B-8E74-7A7A89C78344}" srcId="{60C3009A-3730-4A4A-8961-323DFB216EC7}" destId="{7238F8F1-D3BC-4153-96E7-0296360599AE}" srcOrd="8" destOrd="0" parTransId="{B23E61E0-336A-4885-BDC5-CEAF79AE0B45}" sibTransId="{1F6CCF1F-A470-43F7-AEF5-7155F351B5B5}"/>
    <dgm:cxn modelId="{42C60CF6-EA29-4351-86AA-499A010B5E42}" type="presOf" srcId="{E5DE291B-CE76-4D16-9179-4543F54EA90B}" destId="{E5C521D7-8A2A-4C71-92D5-67D29A1DF92A}" srcOrd="0" destOrd="0" presId="urn:microsoft.com/office/officeart/2005/8/layout/radial1"/>
    <dgm:cxn modelId="{488BCAF7-F195-4EA5-B4DA-C250E6E0869E}" type="presOf" srcId="{8BB51D22-A909-4EDA-A3A8-6800F10D57EC}" destId="{1CCD8492-2C94-45FD-A7F6-228CE142D670}" srcOrd="0" destOrd="0" presId="urn:microsoft.com/office/officeart/2005/8/layout/radial1"/>
    <dgm:cxn modelId="{F132F5F8-3264-4C36-B592-0CED657AEBEA}" type="presOf" srcId="{60C3009A-3730-4A4A-8961-323DFB216EC7}" destId="{4A0012CB-EF07-47E9-8E97-C2DE51FAFD7C}" srcOrd="0" destOrd="0" presId="urn:microsoft.com/office/officeart/2005/8/layout/radial1"/>
    <dgm:cxn modelId="{0F664457-113A-4E3A-8E05-2F336B32BE9C}" type="presParOf" srcId="{2C39D9F0-E46E-4722-A00C-674C4972E4E5}" destId="{4A0012CB-EF07-47E9-8E97-C2DE51FAFD7C}" srcOrd="0" destOrd="0" presId="urn:microsoft.com/office/officeart/2005/8/layout/radial1"/>
    <dgm:cxn modelId="{647C4A99-6AE8-4ED2-8A32-FEDB61016BF7}" type="presParOf" srcId="{2C39D9F0-E46E-4722-A00C-674C4972E4E5}" destId="{BFC20E4D-ECBA-4871-9CA5-CA23E573B481}" srcOrd="1" destOrd="0" presId="urn:microsoft.com/office/officeart/2005/8/layout/radial1"/>
    <dgm:cxn modelId="{FCFDD82D-6521-4AD7-AF29-49C7412EB2BB}" type="presParOf" srcId="{BFC20E4D-ECBA-4871-9CA5-CA23E573B481}" destId="{A9A0FD1A-E8B1-457C-B0F3-78D34C3E5959}" srcOrd="0" destOrd="0" presId="urn:microsoft.com/office/officeart/2005/8/layout/radial1"/>
    <dgm:cxn modelId="{CE1EE53D-0797-49C3-80A5-8C35B50E1818}" type="presParOf" srcId="{2C39D9F0-E46E-4722-A00C-674C4972E4E5}" destId="{9D1969A8-4CE6-410B-848F-DAE155428C48}" srcOrd="2" destOrd="0" presId="urn:microsoft.com/office/officeart/2005/8/layout/radial1"/>
    <dgm:cxn modelId="{8E116D09-6745-4DEE-B86B-BC72DA1C22B6}" type="presParOf" srcId="{2C39D9F0-E46E-4722-A00C-674C4972E4E5}" destId="{D54F3BFB-DDFF-4F83-B6D6-607E006B5A21}" srcOrd="3" destOrd="0" presId="urn:microsoft.com/office/officeart/2005/8/layout/radial1"/>
    <dgm:cxn modelId="{3F32E3C9-A4C8-43C4-B9F1-DB996D2741D2}" type="presParOf" srcId="{D54F3BFB-DDFF-4F83-B6D6-607E006B5A21}" destId="{BE353FE6-DC96-4246-99A7-B546B3E9C654}" srcOrd="0" destOrd="0" presId="urn:microsoft.com/office/officeart/2005/8/layout/radial1"/>
    <dgm:cxn modelId="{92CCD00D-7BE5-4927-AF32-DDE051C37698}" type="presParOf" srcId="{2C39D9F0-E46E-4722-A00C-674C4972E4E5}" destId="{E5C521D7-8A2A-4C71-92D5-67D29A1DF92A}" srcOrd="4" destOrd="0" presId="urn:microsoft.com/office/officeart/2005/8/layout/radial1"/>
    <dgm:cxn modelId="{F71BF113-BBCC-4E61-A24D-DDF09683A919}" type="presParOf" srcId="{2C39D9F0-E46E-4722-A00C-674C4972E4E5}" destId="{8E43244F-2EC4-4581-899D-A66EEF06DABA}" srcOrd="5" destOrd="0" presId="urn:microsoft.com/office/officeart/2005/8/layout/radial1"/>
    <dgm:cxn modelId="{80174F75-7A92-481B-B97A-361403BAF5B4}" type="presParOf" srcId="{8E43244F-2EC4-4581-899D-A66EEF06DABA}" destId="{DD0C0380-7677-455A-904C-6A5904FC63AA}" srcOrd="0" destOrd="0" presId="urn:microsoft.com/office/officeart/2005/8/layout/radial1"/>
    <dgm:cxn modelId="{77A415D3-92CE-450A-AEFE-7B478894581A}" type="presParOf" srcId="{2C39D9F0-E46E-4722-A00C-674C4972E4E5}" destId="{99FA1C16-2733-458A-93EC-3FD8BAAE3E7B}" srcOrd="6" destOrd="0" presId="urn:microsoft.com/office/officeart/2005/8/layout/radial1"/>
    <dgm:cxn modelId="{05B09B20-3BC9-402F-B9A4-B1C63FECF147}" type="presParOf" srcId="{2C39D9F0-E46E-4722-A00C-674C4972E4E5}" destId="{B828AD6B-D591-439A-8966-809E93DC8981}" srcOrd="7" destOrd="0" presId="urn:microsoft.com/office/officeart/2005/8/layout/radial1"/>
    <dgm:cxn modelId="{84E80E49-E412-42CC-9C10-F197B821FA14}" type="presParOf" srcId="{B828AD6B-D591-439A-8966-809E93DC8981}" destId="{9D9EBED0-F359-46A5-9962-D8D59D761AFC}" srcOrd="0" destOrd="0" presId="urn:microsoft.com/office/officeart/2005/8/layout/radial1"/>
    <dgm:cxn modelId="{4CC8B41A-95AE-4B00-B398-09B893F96567}" type="presParOf" srcId="{2C39D9F0-E46E-4722-A00C-674C4972E4E5}" destId="{1CCD8492-2C94-45FD-A7F6-228CE142D670}" srcOrd="8" destOrd="0" presId="urn:microsoft.com/office/officeart/2005/8/layout/radial1"/>
    <dgm:cxn modelId="{F3A5EC3C-568B-4232-9EB3-B5497C10785A}" type="presParOf" srcId="{2C39D9F0-E46E-4722-A00C-674C4972E4E5}" destId="{E16CAE3D-C541-4E2A-A2C6-4AC86E625643}" srcOrd="9" destOrd="0" presId="urn:microsoft.com/office/officeart/2005/8/layout/radial1"/>
    <dgm:cxn modelId="{4530F790-F153-4D7F-9A97-7C7ADD1136EA}" type="presParOf" srcId="{E16CAE3D-C541-4E2A-A2C6-4AC86E625643}" destId="{796F5D2A-3E9C-4C4B-A144-D00036C95E05}" srcOrd="0" destOrd="0" presId="urn:microsoft.com/office/officeart/2005/8/layout/radial1"/>
    <dgm:cxn modelId="{F15E91D3-ACB9-4A63-B22B-BA065C2BDD6F}" type="presParOf" srcId="{2C39D9F0-E46E-4722-A00C-674C4972E4E5}" destId="{D0532793-3D61-44E1-B81D-A6196D273368}" srcOrd="10" destOrd="0" presId="urn:microsoft.com/office/officeart/2005/8/layout/radial1"/>
    <dgm:cxn modelId="{D6E04150-9C1E-4031-B381-FFC0C568BF90}" type="presParOf" srcId="{2C39D9F0-E46E-4722-A00C-674C4972E4E5}" destId="{BFC9D51D-42BD-4014-8EE0-1F24FDC02078}" srcOrd="11" destOrd="0" presId="urn:microsoft.com/office/officeart/2005/8/layout/radial1"/>
    <dgm:cxn modelId="{06CC4953-B268-4698-BC14-41323FB6F93E}" type="presParOf" srcId="{BFC9D51D-42BD-4014-8EE0-1F24FDC02078}" destId="{1075E262-266E-4D28-9887-5E8C5549C72E}" srcOrd="0" destOrd="0" presId="urn:microsoft.com/office/officeart/2005/8/layout/radial1"/>
    <dgm:cxn modelId="{864DC02F-68C5-4B8A-AA32-4EA3968D4C06}" type="presParOf" srcId="{2C39D9F0-E46E-4722-A00C-674C4972E4E5}" destId="{57251642-2ED4-4B8C-A14D-A77D7AC71C74}" srcOrd="12" destOrd="0" presId="urn:microsoft.com/office/officeart/2005/8/layout/radial1"/>
    <dgm:cxn modelId="{77CB9952-03E4-4B07-8ED8-79E254393E3A}" type="presParOf" srcId="{2C39D9F0-E46E-4722-A00C-674C4972E4E5}" destId="{F6D6ADAA-0E10-44AD-AFAB-E8BC76E5CC99}" srcOrd="13" destOrd="0" presId="urn:microsoft.com/office/officeart/2005/8/layout/radial1"/>
    <dgm:cxn modelId="{3D04C61B-972F-4E3F-92E3-F2F68E7BDA73}" type="presParOf" srcId="{F6D6ADAA-0E10-44AD-AFAB-E8BC76E5CC99}" destId="{1ACD7D91-9561-4B59-A3BC-E881A47E9429}" srcOrd="0" destOrd="0" presId="urn:microsoft.com/office/officeart/2005/8/layout/radial1"/>
    <dgm:cxn modelId="{2EFF8E66-3CEF-4232-9B1D-39D4593EA21E}" type="presParOf" srcId="{2C39D9F0-E46E-4722-A00C-674C4972E4E5}" destId="{70B3DD43-7784-4F23-96C8-31ED83662C71}" srcOrd="14" destOrd="0" presId="urn:microsoft.com/office/officeart/2005/8/layout/radial1"/>
    <dgm:cxn modelId="{7B2D1A86-C686-4B0E-AC76-040171496C29}" type="presParOf" srcId="{2C39D9F0-E46E-4722-A00C-674C4972E4E5}" destId="{C72F3A1C-0519-4A66-999E-1046C464FAD6}" srcOrd="15" destOrd="0" presId="urn:microsoft.com/office/officeart/2005/8/layout/radial1"/>
    <dgm:cxn modelId="{AEC1030A-F420-49ED-91CD-EB6A37CE0C70}" type="presParOf" srcId="{C72F3A1C-0519-4A66-999E-1046C464FAD6}" destId="{5FD0D918-E04C-4B4A-AEA3-7ADF04743FFC}" srcOrd="0" destOrd="0" presId="urn:microsoft.com/office/officeart/2005/8/layout/radial1"/>
    <dgm:cxn modelId="{63569BB4-6115-4445-BD4C-C11505CB1E1C}" type="presParOf" srcId="{2C39D9F0-E46E-4722-A00C-674C4972E4E5}" destId="{8D1CB067-8195-428A-8269-18BEC88DD486}" srcOrd="16" destOrd="0" presId="urn:microsoft.com/office/officeart/2005/8/layout/radial1"/>
    <dgm:cxn modelId="{8DBACEF8-057A-4A97-AC55-9B3875075936}" type="presParOf" srcId="{2C39D9F0-E46E-4722-A00C-674C4972E4E5}" destId="{5502465C-E4AC-44AB-B996-AE62F8654D24}" srcOrd="17" destOrd="0" presId="urn:microsoft.com/office/officeart/2005/8/layout/radial1"/>
    <dgm:cxn modelId="{F994696B-2212-49CA-A813-15AD65A66524}" type="presParOf" srcId="{5502465C-E4AC-44AB-B996-AE62F8654D24}" destId="{7DDF3D2E-0CB5-4F35-9C6D-4EDD0CCE4D1C}" srcOrd="0" destOrd="0" presId="urn:microsoft.com/office/officeart/2005/8/layout/radial1"/>
    <dgm:cxn modelId="{C0D30698-3EB5-4F07-B36C-FEE418A04F16}" type="presParOf" srcId="{2C39D9F0-E46E-4722-A00C-674C4972E4E5}" destId="{C2172E8F-2682-4BAE-8C37-F81F215EC75A}"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012CB-EF07-47E9-8E97-C2DE51FAFD7C}">
      <dsp:nvSpPr>
        <dsp:cNvPr id="0" name=""/>
        <dsp:cNvSpPr/>
      </dsp:nvSpPr>
      <dsp:spPr>
        <a:xfrm>
          <a:off x="4028405" y="2071863"/>
          <a:ext cx="1087189" cy="108718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Helvetica Neue" panose="02000403000000020004" pitchFamily="50" charset="0"/>
            </a:rPr>
            <a:t>GPEDC</a:t>
          </a:r>
        </a:p>
      </dsp:txBody>
      <dsp:txXfrm>
        <a:off x="4187620" y="2231078"/>
        <a:ext cx="768759" cy="768759"/>
      </dsp:txXfrm>
    </dsp:sp>
    <dsp:sp modelId="{BFC20E4D-ECBA-4871-9CA5-CA23E573B481}">
      <dsp:nvSpPr>
        <dsp:cNvPr id="0" name=""/>
        <dsp:cNvSpPr/>
      </dsp:nvSpPr>
      <dsp:spPr>
        <a:xfrm rot="16200000">
          <a:off x="4081593" y="1570755"/>
          <a:ext cx="980813" cy="21401"/>
        </a:xfrm>
        <a:custGeom>
          <a:avLst/>
          <a:gdLst/>
          <a:ahLst/>
          <a:cxnLst/>
          <a:rect l="0" t="0" r="0" b="0"/>
          <a:pathLst>
            <a:path>
              <a:moveTo>
                <a:pt x="0" y="10700"/>
              </a:moveTo>
              <a:lnTo>
                <a:pt x="980813" y="107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7479" y="1556936"/>
        <a:ext cx="49040" cy="49040"/>
      </dsp:txXfrm>
    </dsp:sp>
    <dsp:sp modelId="{9D1969A8-4CE6-410B-848F-DAE155428C48}">
      <dsp:nvSpPr>
        <dsp:cNvPr id="0" name=""/>
        <dsp:cNvSpPr/>
      </dsp:nvSpPr>
      <dsp:spPr>
        <a:xfrm>
          <a:off x="4028405" y="3860"/>
          <a:ext cx="1087189" cy="108718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Neue" panose="02000403000000020004" pitchFamily="50" charset="0"/>
            </a:rPr>
            <a:t>City of Peoria</a:t>
          </a:r>
        </a:p>
      </dsp:txBody>
      <dsp:txXfrm>
        <a:off x="4187620" y="163075"/>
        <a:ext cx="768759" cy="768759"/>
      </dsp:txXfrm>
    </dsp:sp>
    <dsp:sp modelId="{D54F3BFB-DDFF-4F83-B6D6-607E006B5A21}">
      <dsp:nvSpPr>
        <dsp:cNvPr id="0" name=""/>
        <dsp:cNvSpPr/>
      </dsp:nvSpPr>
      <dsp:spPr>
        <a:xfrm rot="18600000">
          <a:off x="4746236" y="1812666"/>
          <a:ext cx="980813" cy="21401"/>
        </a:xfrm>
        <a:custGeom>
          <a:avLst/>
          <a:gdLst/>
          <a:ahLst/>
          <a:cxnLst/>
          <a:rect l="0" t="0" r="0" b="0"/>
          <a:pathLst>
            <a:path>
              <a:moveTo>
                <a:pt x="0" y="10700"/>
              </a:moveTo>
              <a:lnTo>
                <a:pt x="980813" y="107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2122" y="1798846"/>
        <a:ext cx="49040" cy="49040"/>
      </dsp:txXfrm>
    </dsp:sp>
    <dsp:sp modelId="{E5C521D7-8A2A-4C71-92D5-67D29A1DF92A}">
      <dsp:nvSpPr>
        <dsp:cNvPr id="0" name=""/>
        <dsp:cNvSpPr/>
      </dsp:nvSpPr>
      <dsp:spPr>
        <a:xfrm>
          <a:off x="5357691" y="487681"/>
          <a:ext cx="1087189" cy="108718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Neue" panose="02000403000000020004" pitchFamily="50" charset="0"/>
            </a:rPr>
            <a:t>Peoria Public Schools</a:t>
          </a:r>
        </a:p>
      </dsp:txBody>
      <dsp:txXfrm>
        <a:off x="5516906" y="646896"/>
        <a:ext cx="768759" cy="768759"/>
      </dsp:txXfrm>
    </dsp:sp>
    <dsp:sp modelId="{8E43244F-2EC4-4581-899D-A66EEF06DABA}">
      <dsp:nvSpPr>
        <dsp:cNvPr id="0" name=""/>
        <dsp:cNvSpPr/>
      </dsp:nvSpPr>
      <dsp:spPr>
        <a:xfrm rot="21000000">
          <a:off x="5099885" y="2425204"/>
          <a:ext cx="980813" cy="21401"/>
        </a:xfrm>
        <a:custGeom>
          <a:avLst/>
          <a:gdLst/>
          <a:ahLst/>
          <a:cxnLst/>
          <a:rect l="0" t="0" r="0" b="0"/>
          <a:pathLst>
            <a:path>
              <a:moveTo>
                <a:pt x="0" y="10700"/>
              </a:moveTo>
              <a:lnTo>
                <a:pt x="980813" y="107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65772" y="2411385"/>
        <a:ext cx="49040" cy="49040"/>
      </dsp:txXfrm>
    </dsp:sp>
    <dsp:sp modelId="{99FA1C16-2733-458A-93EC-3FD8BAAE3E7B}">
      <dsp:nvSpPr>
        <dsp:cNvPr id="0" name=""/>
        <dsp:cNvSpPr/>
      </dsp:nvSpPr>
      <dsp:spPr>
        <a:xfrm>
          <a:off x="6064990" y="1712758"/>
          <a:ext cx="1087189" cy="108718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Neue" panose="02000403000000020004" pitchFamily="50" charset="0"/>
            </a:rPr>
            <a:t>Peoria Federation of Teachers</a:t>
          </a:r>
        </a:p>
      </dsp:txBody>
      <dsp:txXfrm>
        <a:off x="6224205" y="1871973"/>
        <a:ext cx="768759" cy="768759"/>
      </dsp:txXfrm>
    </dsp:sp>
    <dsp:sp modelId="{B828AD6B-D591-439A-8966-809E93DC8981}">
      <dsp:nvSpPr>
        <dsp:cNvPr id="0" name=""/>
        <dsp:cNvSpPr/>
      </dsp:nvSpPr>
      <dsp:spPr>
        <a:xfrm rot="1800000">
          <a:off x="4977064" y="3121757"/>
          <a:ext cx="980813" cy="21401"/>
        </a:xfrm>
        <a:custGeom>
          <a:avLst/>
          <a:gdLst/>
          <a:ahLst/>
          <a:cxnLst/>
          <a:rect l="0" t="0" r="0" b="0"/>
          <a:pathLst>
            <a:path>
              <a:moveTo>
                <a:pt x="0" y="10700"/>
              </a:moveTo>
              <a:lnTo>
                <a:pt x="980813" y="107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42951" y="3107938"/>
        <a:ext cx="49040" cy="49040"/>
      </dsp:txXfrm>
    </dsp:sp>
    <dsp:sp modelId="{1CCD8492-2C94-45FD-A7F6-228CE142D670}">
      <dsp:nvSpPr>
        <dsp:cNvPr id="0" name=""/>
        <dsp:cNvSpPr/>
      </dsp:nvSpPr>
      <dsp:spPr>
        <a:xfrm>
          <a:off x="5819347" y="3105864"/>
          <a:ext cx="1087189" cy="108718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Neue" panose="02000403000000020004" pitchFamily="50" charset="0"/>
            </a:rPr>
            <a:t>Illinois Central College</a:t>
          </a:r>
        </a:p>
      </dsp:txBody>
      <dsp:txXfrm>
        <a:off x="5978562" y="3265079"/>
        <a:ext cx="768759" cy="768759"/>
      </dsp:txXfrm>
    </dsp:sp>
    <dsp:sp modelId="{E16CAE3D-C541-4E2A-A2C6-4AC86E625643}">
      <dsp:nvSpPr>
        <dsp:cNvPr id="0" name=""/>
        <dsp:cNvSpPr/>
      </dsp:nvSpPr>
      <dsp:spPr>
        <a:xfrm rot="4200000">
          <a:off x="4435242" y="3576400"/>
          <a:ext cx="980813" cy="21401"/>
        </a:xfrm>
        <a:custGeom>
          <a:avLst/>
          <a:gdLst/>
          <a:ahLst/>
          <a:cxnLst/>
          <a:rect l="0" t="0" r="0" b="0"/>
          <a:pathLst>
            <a:path>
              <a:moveTo>
                <a:pt x="0" y="10700"/>
              </a:moveTo>
              <a:lnTo>
                <a:pt x="980813" y="107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01128" y="3562580"/>
        <a:ext cx="49040" cy="49040"/>
      </dsp:txXfrm>
    </dsp:sp>
    <dsp:sp modelId="{D0532793-3D61-44E1-B81D-A6196D273368}">
      <dsp:nvSpPr>
        <dsp:cNvPr id="0" name=""/>
        <dsp:cNvSpPr/>
      </dsp:nvSpPr>
      <dsp:spPr>
        <a:xfrm>
          <a:off x="4735703" y="4015149"/>
          <a:ext cx="1087189" cy="108718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err="1">
              <a:latin typeface="Helvetica Neue" panose="02000403000000020004" pitchFamily="50" charset="0"/>
            </a:rPr>
            <a:t>MidState</a:t>
          </a:r>
          <a:r>
            <a:rPr lang="en-US" sz="1100" b="1" kern="1200" dirty="0">
              <a:latin typeface="Helvetica Neue" panose="02000403000000020004" pitchFamily="50" charset="0"/>
            </a:rPr>
            <a:t> College</a:t>
          </a:r>
        </a:p>
      </dsp:txBody>
      <dsp:txXfrm>
        <a:off x="4894918" y="4174364"/>
        <a:ext cx="768759" cy="768759"/>
      </dsp:txXfrm>
    </dsp:sp>
    <dsp:sp modelId="{BFC9D51D-42BD-4014-8EE0-1F24FDC02078}">
      <dsp:nvSpPr>
        <dsp:cNvPr id="0" name=""/>
        <dsp:cNvSpPr/>
      </dsp:nvSpPr>
      <dsp:spPr>
        <a:xfrm rot="6600000">
          <a:off x="3727944" y="3576400"/>
          <a:ext cx="980813" cy="21401"/>
        </a:xfrm>
        <a:custGeom>
          <a:avLst/>
          <a:gdLst/>
          <a:ahLst/>
          <a:cxnLst/>
          <a:rect l="0" t="0" r="0" b="0"/>
          <a:pathLst>
            <a:path>
              <a:moveTo>
                <a:pt x="0" y="10700"/>
              </a:moveTo>
              <a:lnTo>
                <a:pt x="980813" y="107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193830" y="3562580"/>
        <a:ext cx="49040" cy="49040"/>
      </dsp:txXfrm>
    </dsp:sp>
    <dsp:sp modelId="{57251642-2ED4-4B8C-A14D-A77D7AC71C74}">
      <dsp:nvSpPr>
        <dsp:cNvPr id="0" name=""/>
        <dsp:cNvSpPr/>
      </dsp:nvSpPr>
      <dsp:spPr>
        <a:xfrm>
          <a:off x="3321106" y="4015149"/>
          <a:ext cx="1087189" cy="108718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Neue" panose="02000403000000020004" pitchFamily="50" charset="0"/>
            </a:rPr>
            <a:t>Peoria Area Chamber of Commerce</a:t>
          </a:r>
        </a:p>
      </dsp:txBody>
      <dsp:txXfrm>
        <a:off x="3480321" y="4174364"/>
        <a:ext cx="768759" cy="768759"/>
      </dsp:txXfrm>
    </dsp:sp>
    <dsp:sp modelId="{F6D6ADAA-0E10-44AD-AFAB-E8BC76E5CC99}">
      <dsp:nvSpPr>
        <dsp:cNvPr id="0" name=""/>
        <dsp:cNvSpPr/>
      </dsp:nvSpPr>
      <dsp:spPr>
        <a:xfrm rot="9000000">
          <a:off x="3186122" y="3121757"/>
          <a:ext cx="980813" cy="21401"/>
        </a:xfrm>
        <a:custGeom>
          <a:avLst/>
          <a:gdLst/>
          <a:ahLst/>
          <a:cxnLst/>
          <a:rect l="0" t="0" r="0" b="0"/>
          <a:pathLst>
            <a:path>
              <a:moveTo>
                <a:pt x="0" y="10700"/>
              </a:moveTo>
              <a:lnTo>
                <a:pt x="980813" y="107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52008" y="3107938"/>
        <a:ext cx="49040" cy="49040"/>
      </dsp:txXfrm>
    </dsp:sp>
    <dsp:sp modelId="{70B3DD43-7784-4F23-96C8-31ED83662C71}">
      <dsp:nvSpPr>
        <dsp:cNvPr id="0" name=""/>
        <dsp:cNvSpPr/>
      </dsp:nvSpPr>
      <dsp:spPr>
        <a:xfrm>
          <a:off x="2237462" y="3105864"/>
          <a:ext cx="1087189" cy="108718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Neue" panose="02000403000000020004" pitchFamily="50" charset="0"/>
            </a:rPr>
            <a:t>CEO Council</a:t>
          </a:r>
        </a:p>
      </dsp:txBody>
      <dsp:txXfrm>
        <a:off x="2396677" y="3265079"/>
        <a:ext cx="768759" cy="768759"/>
      </dsp:txXfrm>
    </dsp:sp>
    <dsp:sp modelId="{C72F3A1C-0519-4A66-999E-1046C464FAD6}">
      <dsp:nvSpPr>
        <dsp:cNvPr id="0" name=""/>
        <dsp:cNvSpPr/>
      </dsp:nvSpPr>
      <dsp:spPr>
        <a:xfrm rot="11455992">
          <a:off x="3049474" y="2407028"/>
          <a:ext cx="997853" cy="21401"/>
        </a:xfrm>
        <a:custGeom>
          <a:avLst/>
          <a:gdLst/>
          <a:ahLst/>
          <a:cxnLst/>
          <a:rect l="0" t="0" r="0" b="0"/>
          <a:pathLst>
            <a:path>
              <a:moveTo>
                <a:pt x="0" y="10700"/>
              </a:moveTo>
              <a:lnTo>
                <a:pt x="997853" y="107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23455" y="2392782"/>
        <a:ext cx="49892" cy="49892"/>
      </dsp:txXfrm>
    </dsp:sp>
    <dsp:sp modelId="{8D1CB067-8195-428A-8269-18BEC88DD486}">
      <dsp:nvSpPr>
        <dsp:cNvPr id="0" name=""/>
        <dsp:cNvSpPr/>
      </dsp:nvSpPr>
      <dsp:spPr>
        <a:xfrm>
          <a:off x="1981208" y="1676404"/>
          <a:ext cx="1087189" cy="108718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Neue" panose="02000403000000020004" pitchFamily="50" charset="0"/>
            </a:rPr>
            <a:t>Peoria Regional Office of Education</a:t>
          </a:r>
        </a:p>
      </dsp:txBody>
      <dsp:txXfrm>
        <a:off x="2140423" y="1835619"/>
        <a:ext cx="768759" cy="768759"/>
      </dsp:txXfrm>
    </dsp:sp>
    <dsp:sp modelId="{5502465C-E4AC-44AB-B996-AE62F8654D24}">
      <dsp:nvSpPr>
        <dsp:cNvPr id="0" name=""/>
        <dsp:cNvSpPr/>
      </dsp:nvSpPr>
      <dsp:spPr>
        <a:xfrm rot="13800000">
          <a:off x="3416950" y="1812666"/>
          <a:ext cx="980813" cy="21401"/>
        </a:xfrm>
        <a:custGeom>
          <a:avLst/>
          <a:gdLst/>
          <a:ahLst/>
          <a:cxnLst/>
          <a:rect l="0" t="0" r="0" b="0"/>
          <a:pathLst>
            <a:path>
              <a:moveTo>
                <a:pt x="0" y="10700"/>
              </a:moveTo>
              <a:lnTo>
                <a:pt x="980813" y="1070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882836" y="1798846"/>
        <a:ext cx="49040" cy="49040"/>
      </dsp:txXfrm>
    </dsp:sp>
    <dsp:sp modelId="{C2172E8F-2682-4BAE-8C37-F81F215EC75A}">
      <dsp:nvSpPr>
        <dsp:cNvPr id="0" name=""/>
        <dsp:cNvSpPr/>
      </dsp:nvSpPr>
      <dsp:spPr>
        <a:xfrm>
          <a:off x="2699118" y="487681"/>
          <a:ext cx="1087189" cy="1087189"/>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Neue" panose="02000403000000020004" pitchFamily="50" charset="0"/>
            </a:rPr>
            <a:t>Local EFE</a:t>
          </a:r>
          <a:br>
            <a:rPr lang="en-US" sz="1100" b="1" kern="1200" dirty="0">
              <a:latin typeface="Helvetica Neue" panose="02000403000000020004" pitchFamily="50" charset="0"/>
            </a:rPr>
          </a:br>
          <a:r>
            <a:rPr lang="en-US" sz="1100" b="1" kern="1200" dirty="0">
              <a:latin typeface="Helvetica Neue" panose="02000403000000020004" pitchFamily="50" charset="0"/>
            </a:rPr>
            <a:t>(Ex Officio)</a:t>
          </a:r>
        </a:p>
      </dsp:txBody>
      <dsp:txXfrm>
        <a:off x="2858333" y="646896"/>
        <a:ext cx="768759" cy="76875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3926BB-1F62-B746-A692-6F6972478949}" type="datetimeFigureOut">
              <a:rPr lang="en-US" smtClean="0"/>
              <a:t>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7B6F97-7DD2-2240-AFB6-0732820F745C}" type="slidenum">
              <a:rPr lang="en-US" smtClean="0"/>
              <a:t>‹#›</a:t>
            </a:fld>
            <a:endParaRPr lang="en-US"/>
          </a:p>
        </p:txBody>
      </p:sp>
    </p:spTree>
    <p:extLst>
      <p:ext uri="{BB962C8B-B14F-4D97-AF65-F5344CB8AC3E}">
        <p14:creationId xmlns:p14="http://schemas.microsoft.com/office/powerpoint/2010/main" val="3635913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4800" b="1" i="0" dirty="0">
                <a:latin typeface="Arial"/>
                <a:cs typeface="Arial"/>
              </a:rPr>
              <a:t>************</a:t>
            </a:r>
          </a:p>
          <a:p>
            <a:pPr algn="ctr"/>
            <a:r>
              <a:rPr lang="en-US" sz="4800" b="1" i="0" dirty="0">
                <a:latin typeface="Arial"/>
                <a:cs typeface="Arial"/>
              </a:rPr>
              <a:t>ADD AT THE END OF EACH PRESENTATION.</a:t>
            </a:r>
          </a:p>
          <a:p>
            <a:pPr algn="ctr"/>
            <a:r>
              <a:rPr lang="en-US" sz="4800" b="1" i="0" dirty="0">
                <a:latin typeface="Arial"/>
                <a:cs typeface="Arial"/>
              </a:rPr>
              <a:t>*************</a:t>
            </a:r>
          </a:p>
        </p:txBody>
      </p:sp>
      <p:sp>
        <p:nvSpPr>
          <p:cNvPr id="4" name="Slide Number Placeholder 3"/>
          <p:cNvSpPr>
            <a:spLocks noGrp="1"/>
          </p:cNvSpPr>
          <p:nvPr>
            <p:ph type="sldNum" sz="quarter" idx="10"/>
          </p:nvPr>
        </p:nvSpPr>
        <p:spPr/>
        <p:txBody>
          <a:bodyPr/>
          <a:lstStyle/>
          <a:p>
            <a:fld id="{487B6F97-7DD2-2240-AFB6-0732820F745C}" type="slidenum">
              <a:rPr lang="en-US" smtClean="0"/>
              <a:t>19</a:t>
            </a:fld>
            <a:endParaRPr lang="en-US"/>
          </a:p>
        </p:txBody>
      </p:sp>
    </p:spTree>
    <p:extLst>
      <p:ext uri="{BB962C8B-B14F-4D97-AF65-F5344CB8AC3E}">
        <p14:creationId xmlns:p14="http://schemas.microsoft.com/office/powerpoint/2010/main" val="1527316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40766" y="3119927"/>
            <a:ext cx="5758067" cy="1378141"/>
          </a:xfrm>
        </p:spPr>
        <p:txBody>
          <a:bodyPr>
            <a:normAutofit/>
          </a:bodyPr>
          <a:lstStyle>
            <a:lvl1pPr algn="l">
              <a:defRPr sz="3600" b="1">
                <a:solidFill>
                  <a:srgbClr val="414042"/>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3140766" y="4611166"/>
            <a:ext cx="4741938" cy="989752"/>
          </a:xfrm>
        </p:spPr>
        <p:txBody>
          <a:bodyPr>
            <a:normAutofit/>
          </a:bodyPr>
          <a:lstStyle>
            <a:lvl1pPr marL="0" indent="0" algn="l">
              <a:buNone/>
              <a:defRPr sz="2400">
                <a:solidFill>
                  <a:schemeClr val="bg1">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60by25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718" y="296894"/>
            <a:ext cx="2494232" cy="2155237"/>
          </a:xfrm>
          <a:prstGeom prst="rect">
            <a:avLst/>
          </a:prstGeom>
        </p:spPr>
      </p:pic>
      <p:grpSp>
        <p:nvGrpSpPr>
          <p:cNvPr id="5" name="Group 4"/>
          <p:cNvGrpSpPr/>
          <p:nvPr userDrawn="1"/>
        </p:nvGrpSpPr>
        <p:grpSpPr>
          <a:xfrm>
            <a:off x="2483017" y="3345263"/>
            <a:ext cx="462533" cy="1593609"/>
            <a:chOff x="355600" y="419788"/>
            <a:chExt cx="203200" cy="700107"/>
          </a:xfrm>
        </p:grpSpPr>
        <p:cxnSp>
          <p:nvCxnSpPr>
            <p:cNvPr id="6" name="Straight Connector 5"/>
            <p:cNvCxnSpPr>
              <a:stCxn id="7" idx="4"/>
              <a:endCxn id="9" idx="4"/>
            </p:cNvCxnSpPr>
            <p:nvPr userDrawn="1"/>
          </p:nvCxnSpPr>
          <p:spPr>
            <a:xfrm>
              <a:off x="457200" y="622988"/>
              <a:ext cx="0" cy="496907"/>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Oval 6"/>
            <p:cNvSpPr/>
            <p:nvPr userDrawn="1"/>
          </p:nvSpPr>
          <p:spPr>
            <a:xfrm>
              <a:off x="355600" y="419788"/>
              <a:ext cx="203200" cy="203200"/>
            </a:xfrm>
            <a:prstGeom prst="ellipse">
              <a:avLst/>
            </a:prstGeom>
            <a:solidFill>
              <a:srgbClr val="FFFFFF"/>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403225" y="1011945"/>
              <a:ext cx="107950" cy="107950"/>
            </a:xfrm>
            <a:prstGeom prst="ellipse">
              <a:avLst/>
            </a:prstGeom>
            <a:solidFill>
              <a:srgbClr val="FFFFFF"/>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697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214859-3A85-3A4D-9087-5536C77421C3}"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BB925-D13A-1440-BD6A-3D7D48FFB522}" type="slidenum">
              <a:rPr lang="en-US" smtClean="0"/>
              <a:t>‹#›</a:t>
            </a:fld>
            <a:endParaRPr lang="en-US"/>
          </a:p>
        </p:txBody>
      </p:sp>
    </p:spTree>
    <p:extLst>
      <p:ext uri="{BB962C8B-B14F-4D97-AF65-F5344CB8AC3E}">
        <p14:creationId xmlns:p14="http://schemas.microsoft.com/office/powerpoint/2010/main" val="167357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214859-3A85-3A4D-9087-5536C77421C3}"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BB925-D13A-1440-BD6A-3D7D48FFB522}" type="slidenum">
              <a:rPr lang="en-US" smtClean="0"/>
              <a:t>‹#›</a:t>
            </a:fld>
            <a:endParaRPr lang="en-US"/>
          </a:p>
        </p:txBody>
      </p:sp>
    </p:spTree>
    <p:extLst>
      <p:ext uri="{BB962C8B-B14F-4D97-AF65-F5344CB8AC3E}">
        <p14:creationId xmlns:p14="http://schemas.microsoft.com/office/powerpoint/2010/main" val="1181691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214859-3A85-3A4D-9087-5536C77421C3}"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BB925-D13A-1440-BD6A-3D7D48FFB522}" type="slidenum">
              <a:rPr lang="en-US" smtClean="0"/>
              <a:t>‹#›</a:t>
            </a:fld>
            <a:endParaRPr lang="en-US"/>
          </a:p>
        </p:txBody>
      </p:sp>
    </p:spTree>
    <p:extLst>
      <p:ext uri="{BB962C8B-B14F-4D97-AF65-F5344CB8AC3E}">
        <p14:creationId xmlns:p14="http://schemas.microsoft.com/office/powerpoint/2010/main" val="148017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3994"/>
            <a:ext cx="7966670" cy="1193493"/>
          </a:xfrm>
          <a:noFill/>
          <a:ln>
            <a:noFill/>
          </a:ln>
        </p:spPr>
        <p:txBody>
          <a:bodyPr anchor="t">
            <a:noAutofit/>
          </a:bodyPr>
          <a:lstStyle>
            <a:lvl1pPr marL="0" marR="0" indent="0" algn="l" defTabSz="457200" rtl="0" eaLnBrk="1" fontAlgn="auto" latinLnBrk="0" hangingPunct="1">
              <a:lnSpc>
                <a:spcPct val="130000"/>
              </a:lnSpc>
              <a:spcBef>
                <a:spcPct val="0"/>
              </a:spcBef>
              <a:spcAft>
                <a:spcPts val="1200"/>
              </a:spcAft>
              <a:buClrTx/>
              <a:buSzTx/>
              <a:buFontTx/>
              <a:buNone/>
              <a:tabLst/>
              <a:defRPr sz="2800" b="1" i="0">
                <a:solidFill>
                  <a:srgbClr val="00AEEF"/>
                </a:solidFill>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342900" indent="-342900">
              <a:buFont typeface="Arial"/>
              <a:buChar char="•"/>
              <a:defRPr sz="2400">
                <a:solidFill>
                  <a:schemeClr val="accent5">
                    <a:lumMod val="50000"/>
                  </a:schemeClr>
                </a:solidFill>
              </a:defRPr>
            </a:lvl1pPr>
            <a:lvl2pPr marL="742950" indent="-285750">
              <a:buFont typeface="Arial"/>
              <a:buChar char="•"/>
              <a:defRPr sz="2000">
                <a:solidFill>
                  <a:schemeClr val="accent5">
                    <a:lumMod val="50000"/>
                  </a:schemeClr>
                </a:solidFill>
              </a:defRPr>
            </a:lvl2pPr>
            <a:lvl3pPr marL="1143000" indent="-228600">
              <a:buFont typeface="Arial"/>
              <a:buChar char="•"/>
              <a:defRPr sz="1800">
                <a:solidFill>
                  <a:schemeClr val="accent5">
                    <a:lumMod val="50000"/>
                  </a:schemeClr>
                </a:solidFill>
              </a:defRPr>
            </a:lvl3pPr>
            <a:lvl4pPr marL="1600200" indent="-228600">
              <a:buFont typeface="Arial"/>
              <a:buChar char="•"/>
              <a:defRPr sz="1600">
                <a:solidFill>
                  <a:schemeClr val="accent5">
                    <a:lumMod val="50000"/>
                  </a:schemeClr>
                </a:solidFill>
              </a:defRPr>
            </a:lvl4pPr>
            <a:lvl5pPr marL="2057400" indent="-228600">
              <a:buFont typeface="Arial"/>
              <a:buChar char="•"/>
              <a:defRPr sz="1600">
                <a:solidFill>
                  <a:schemeClr val="accent5">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p:nvPr userDrawn="1"/>
        </p:nvGrpSpPr>
        <p:grpSpPr>
          <a:xfrm>
            <a:off x="125896" y="438372"/>
            <a:ext cx="203200" cy="600923"/>
            <a:chOff x="355600" y="419788"/>
            <a:chExt cx="203200" cy="600923"/>
          </a:xfrm>
        </p:grpSpPr>
        <p:cxnSp>
          <p:nvCxnSpPr>
            <p:cNvPr id="12" name="Straight Connector 11"/>
            <p:cNvCxnSpPr>
              <a:stCxn id="9" idx="4"/>
              <a:endCxn id="10" idx="4"/>
            </p:cNvCxnSpPr>
            <p:nvPr userDrawn="1"/>
          </p:nvCxnSpPr>
          <p:spPr>
            <a:xfrm>
              <a:off x="457200" y="622988"/>
              <a:ext cx="0" cy="39772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Oval 8"/>
            <p:cNvSpPr/>
            <p:nvPr userDrawn="1"/>
          </p:nvSpPr>
          <p:spPr>
            <a:xfrm>
              <a:off x="355600" y="419788"/>
              <a:ext cx="203200" cy="203200"/>
            </a:xfrm>
            <a:prstGeom prst="ellipse">
              <a:avLst/>
            </a:prstGeom>
            <a:solidFill>
              <a:srgbClr val="FFFFFF"/>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403225" y="912761"/>
              <a:ext cx="107950" cy="107950"/>
            </a:xfrm>
            <a:prstGeom prst="ellipse">
              <a:avLst/>
            </a:prstGeom>
            <a:solidFill>
              <a:srgbClr val="FFFFFF"/>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806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2900" indent="-342900">
              <a:buFont typeface="Arial"/>
              <a:buChar char="•"/>
              <a:defRPr sz="2400">
                <a:solidFill>
                  <a:schemeClr val="accent5">
                    <a:lumMod val="50000"/>
                  </a:schemeClr>
                </a:solidFill>
              </a:defRPr>
            </a:lvl1pPr>
            <a:lvl2pPr marL="742950" indent="-285750">
              <a:buFont typeface="Arial"/>
              <a:buChar char="•"/>
              <a:defRPr sz="2000">
                <a:solidFill>
                  <a:schemeClr val="accent5">
                    <a:lumMod val="50000"/>
                  </a:schemeClr>
                </a:solidFill>
              </a:defRPr>
            </a:lvl2pPr>
            <a:lvl3pPr marL="1143000" indent="-228600">
              <a:buFont typeface="Arial"/>
              <a:buChar char="•"/>
              <a:defRPr sz="1800">
                <a:solidFill>
                  <a:schemeClr val="accent5">
                    <a:lumMod val="50000"/>
                  </a:schemeClr>
                </a:solidFill>
              </a:defRPr>
            </a:lvl3pPr>
            <a:lvl4pPr marL="1600200" indent="-228600">
              <a:buFont typeface="Arial"/>
              <a:buChar char="•"/>
              <a:defRPr sz="1600">
                <a:solidFill>
                  <a:schemeClr val="accent5">
                    <a:lumMod val="50000"/>
                  </a:schemeClr>
                </a:solidFill>
              </a:defRPr>
            </a:lvl4pPr>
            <a:lvl5pPr marL="2057400" indent="-228600">
              <a:buFont typeface="Arial"/>
              <a:buChar char="•"/>
              <a:defRPr sz="1600">
                <a:solidFill>
                  <a:schemeClr val="accent5">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143994"/>
            <a:ext cx="7966670" cy="1193493"/>
          </a:xfrm>
          <a:noFill/>
          <a:ln>
            <a:noFill/>
          </a:ln>
        </p:spPr>
        <p:txBody>
          <a:bodyPr anchor="t">
            <a:noAutofit/>
          </a:bodyPr>
          <a:lstStyle>
            <a:lvl1pPr marL="0" marR="0" indent="0" algn="l" defTabSz="457200" rtl="0" eaLnBrk="1" fontAlgn="auto" latinLnBrk="0" hangingPunct="1">
              <a:lnSpc>
                <a:spcPct val="130000"/>
              </a:lnSpc>
              <a:spcBef>
                <a:spcPct val="0"/>
              </a:spcBef>
              <a:spcAft>
                <a:spcPts val="1200"/>
              </a:spcAft>
              <a:buClrTx/>
              <a:buSzTx/>
              <a:buFontTx/>
              <a:buNone/>
              <a:tabLst/>
              <a:defRPr sz="2800" b="1" i="0">
                <a:solidFill>
                  <a:srgbClr val="00AEE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87165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214859-3A85-3A4D-9087-5536C77421C3}"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BB925-D13A-1440-BD6A-3D7D48FFB522}" type="slidenum">
              <a:rPr lang="en-US" smtClean="0"/>
              <a:t>‹#›</a:t>
            </a:fld>
            <a:endParaRPr lang="en-US"/>
          </a:p>
        </p:txBody>
      </p:sp>
    </p:spTree>
    <p:extLst>
      <p:ext uri="{BB962C8B-B14F-4D97-AF65-F5344CB8AC3E}">
        <p14:creationId xmlns:p14="http://schemas.microsoft.com/office/powerpoint/2010/main" val="26541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214859-3A85-3A4D-9087-5536C77421C3}"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BB925-D13A-1440-BD6A-3D7D48FFB522}" type="slidenum">
              <a:rPr lang="en-US" smtClean="0"/>
              <a:t>‹#›</a:t>
            </a:fld>
            <a:endParaRPr lang="en-US"/>
          </a:p>
        </p:txBody>
      </p:sp>
    </p:spTree>
    <p:extLst>
      <p:ext uri="{BB962C8B-B14F-4D97-AF65-F5344CB8AC3E}">
        <p14:creationId xmlns:p14="http://schemas.microsoft.com/office/powerpoint/2010/main" val="27351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214859-3A85-3A4D-9087-5536C77421C3}" type="datetimeFigureOut">
              <a:rPr lang="en-US" smtClean="0"/>
              <a:t>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BB925-D13A-1440-BD6A-3D7D48FFB522}" type="slidenum">
              <a:rPr lang="en-US" smtClean="0"/>
              <a:t>‹#›</a:t>
            </a:fld>
            <a:endParaRPr lang="en-US"/>
          </a:p>
        </p:txBody>
      </p:sp>
    </p:spTree>
    <p:extLst>
      <p:ext uri="{BB962C8B-B14F-4D97-AF65-F5344CB8AC3E}">
        <p14:creationId xmlns:p14="http://schemas.microsoft.com/office/powerpoint/2010/main" val="184339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214859-3A85-3A4D-9087-5536C77421C3}" type="datetimeFigureOut">
              <a:rPr lang="en-US" smtClean="0"/>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BB925-D13A-1440-BD6A-3D7D48FFB522}" type="slidenum">
              <a:rPr lang="en-US" smtClean="0"/>
              <a:t>‹#›</a:t>
            </a:fld>
            <a:endParaRPr lang="en-US"/>
          </a:p>
        </p:txBody>
      </p:sp>
    </p:spTree>
    <p:extLst>
      <p:ext uri="{BB962C8B-B14F-4D97-AF65-F5344CB8AC3E}">
        <p14:creationId xmlns:p14="http://schemas.microsoft.com/office/powerpoint/2010/main" val="321076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14859-3A85-3A4D-9087-5536C77421C3}" type="datetimeFigureOut">
              <a:rPr lang="en-US" smtClean="0"/>
              <a:t>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BB925-D13A-1440-BD6A-3D7D48FFB522}" type="slidenum">
              <a:rPr lang="en-US" smtClean="0"/>
              <a:t>‹#›</a:t>
            </a:fld>
            <a:endParaRPr lang="en-US"/>
          </a:p>
        </p:txBody>
      </p:sp>
    </p:spTree>
    <p:extLst>
      <p:ext uri="{BB962C8B-B14F-4D97-AF65-F5344CB8AC3E}">
        <p14:creationId xmlns:p14="http://schemas.microsoft.com/office/powerpoint/2010/main" val="247506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214859-3A85-3A4D-9087-5536C77421C3}"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BB925-D13A-1440-BD6A-3D7D48FFB522}" type="slidenum">
              <a:rPr lang="en-US" smtClean="0"/>
              <a:t>‹#›</a:t>
            </a:fld>
            <a:endParaRPr lang="en-US"/>
          </a:p>
        </p:txBody>
      </p:sp>
    </p:spTree>
    <p:extLst>
      <p:ext uri="{BB962C8B-B14F-4D97-AF65-F5344CB8AC3E}">
        <p14:creationId xmlns:p14="http://schemas.microsoft.com/office/powerpoint/2010/main" val="246674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14859-3A85-3A4D-9087-5536C77421C3}" type="datetimeFigureOut">
              <a:rPr lang="en-US" smtClean="0"/>
              <a:t>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BB925-D13A-1440-BD6A-3D7D48FFB522}" type="slidenum">
              <a:rPr lang="en-US" smtClean="0"/>
              <a:t>‹#›</a:t>
            </a:fld>
            <a:endParaRPr lang="en-US"/>
          </a:p>
        </p:txBody>
      </p:sp>
    </p:spTree>
    <p:extLst>
      <p:ext uri="{BB962C8B-B14F-4D97-AF65-F5344CB8AC3E}">
        <p14:creationId xmlns:p14="http://schemas.microsoft.com/office/powerpoint/2010/main" val="3712507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gppathways.org/career-pathway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bbaker@greaterpeoriaedc.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51"/>
            <a:ext cx="8305800" cy="1193493"/>
          </a:xfrm>
        </p:spPr>
        <p:txBody>
          <a:bodyPr/>
          <a:lstStyle/>
          <a:p>
            <a:r>
              <a:rPr lang="en-US" dirty="0"/>
              <a:t>WHO AM I?</a:t>
            </a:r>
            <a:endParaRPr lang="en-US" sz="2000" dirty="0">
              <a:solidFill>
                <a:srgbClr val="414042"/>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625" y="1971508"/>
            <a:ext cx="2633404" cy="2723692"/>
          </a:xfrm>
          <a:prstGeom prst="rect">
            <a:avLst/>
          </a:prstGeom>
        </p:spPr>
      </p:pic>
      <p:sp>
        <p:nvSpPr>
          <p:cNvPr id="7" name="TextBox 6"/>
          <p:cNvSpPr txBox="1"/>
          <p:nvPr/>
        </p:nvSpPr>
        <p:spPr>
          <a:xfrm>
            <a:off x="3280528" y="1692596"/>
            <a:ext cx="5863472" cy="3785652"/>
          </a:xfrm>
          <a:prstGeom prst="rect">
            <a:avLst/>
          </a:prstGeom>
          <a:noFill/>
        </p:spPr>
        <p:txBody>
          <a:bodyPr wrap="square" rtlCol="0">
            <a:spAutoFit/>
          </a:bodyPr>
          <a:lstStyle/>
          <a:p>
            <a:pPr>
              <a:spcAft>
                <a:spcPts val="1200"/>
              </a:spcAft>
            </a:pPr>
            <a:r>
              <a:rPr lang="en-US" sz="2000" b="1" dirty="0">
                <a:latin typeface="Helvetica Neue" panose="02000403000000020004" pitchFamily="50" charset="0"/>
              </a:rPr>
              <a:t>Brent Baker</a:t>
            </a:r>
          </a:p>
          <a:p>
            <a:pPr marL="214313" indent="-214313">
              <a:spcAft>
                <a:spcPts val="1200"/>
              </a:spcAft>
              <a:buFont typeface="Arial" panose="020B0604020202020204" pitchFamily="34" charset="0"/>
              <a:buChar char="•"/>
            </a:pPr>
            <a:r>
              <a:rPr lang="en-US" sz="2000" dirty="0">
                <a:latin typeface="Helvetica Neue" panose="02000403000000020004" pitchFamily="50" charset="0"/>
              </a:rPr>
              <a:t>B.S. in Psychology from Bradley University</a:t>
            </a:r>
          </a:p>
          <a:p>
            <a:pPr marL="214313" indent="-214313">
              <a:spcAft>
                <a:spcPts val="1200"/>
              </a:spcAft>
              <a:buFont typeface="Arial" panose="020B0604020202020204" pitchFamily="34" charset="0"/>
              <a:buChar char="•"/>
            </a:pPr>
            <a:r>
              <a:rPr lang="en-US" sz="2000" dirty="0" err="1">
                <a:latin typeface="Helvetica Neue" panose="02000403000000020004" pitchFamily="50" charset="0"/>
              </a:rPr>
              <a:t>Americorps</a:t>
            </a:r>
            <a:r>
              <a:rPr lang="en-US" sz="2000" dirty="0">
                <a:latin typeface="Helvetica Neue" panose="02000403000000020004" pitchFamily="50" charset="0"/>
              </a:rPr>
              <a:t> Alumnus </a:t>
            </a:r>
          </a:p>
          <a:p>
            <a:pPr marL="671513" lvl="1" indent="-214313">
              <a:spcAft>
                <a:spcPts val="1200"/>
              </a:spcAft>
              <a:buFont typeface="Arial" panose="020B0604020202020204" pitchFamily="34" charset="0"/>
              <a:buChar char="•"/>
            </a:pPr>
            <a:r>
              <a:rPr lang="en-US" sz="2000" dirty="0">
                <a:latin typeface="Helvetica Neue" panose="02000403000000020004" pitchFamily="50" charset="0"/>
              </a:rPr>
              <a:t>Two years of service at the Peoria Housing Authority </a:t>
            </a:r>
          </a:p>
          <a:p>
            <a:pPr marL="214313" indent="-214313">
              <a:spcAft>
                <a:spcPts val="1200"/>
              </a:spcAft>
              <a:buFont typeface="Arial" panose="020B0604020202020204" pitchFamily="34" charset="0"/>
              <a:buChar char="•"/>
            </a:pPr>
            <a:r>
              <a:rPr lang="en-US" sz="2000" dirty="0">
                <a:latin typeface="Helvetica Neue" panose="02000403000000020004" pitchFamily="50" charset="0"/>
              </a:rPr>
              <a:t>Peoria Pathways to Prosperity Coordinator at the Greater Peoria Economic Development Council </a:t>
            </a:r>
          </a:p>
          <a:p>
            <a:pPr marL="214313" indent="-214313">
              <a:spcAft>
                <a:spcPts val="1200"/>
              </a:spcAft>
              <a:buFont typeface="Arial" panose="020B0604020202020204" pitchFamily="34" charset="0"/>
              <a:buChar char="•"/>
            </a:pPr>
            <a:r>
              <a:rPr lang="en-US" sz="2000" dirty="0">
                <a:latin typeface="Helvetica Neue" panose="02000403000000020004" pitchFamily="50" charset="0"/>
              </a:rPr>
              <a:t>President of Bike Peoria NFP</a:t>
            </a:r>
          </a:p>
          <a:p>
            <a:pPr marL="214313" indent="-214313">
              <a:spcAft>
                <a:spcPts val="1200"/>
              </a:spcAft>
              <a:buFont typeface="Arial" panose="020B0604020202020204" pitchFamily="34" charset="0"/>
              <a:buChar char="•"/>
            </a:pPr>
            <a:r>
              <a:rPr lang="en-US" sz="2000" dirty="0">
                <a:latin typeface="Helvetica Neue" panose="02000403000000020004" pitchFamily="50" charset="0"/>
              </a:rPr>
              <a:t>Board member of </a:t>
            </a:r>
            <a:r>
              <a:rPr lang="en-US" sz="2000" dirty="0" err="1">
                <a:latin typeface="Helvetica Neue" panose="02000403000000020004" pitchFamily="50" charset="0"/>
              </a:rPr>
              <a:t>Yaku</a:t>
            </a:r>
            <a:r>
              <a:rPr lang="en-US" sz="2000" dirty="0">
                <a:latin typeface="Helvetica Neue" panose="02000403000000020004" pitchFamily="50" charset="0"/>
              </a:rPr>
              <a:t> Peoria </a:t>
            </a:r>
            <a:endParaRPr lang="en-US" sz="900" dirty="0">
              <a:latin typeface="Helvetica Neue" panose="02000403000000020004" pitchFamily="50" charset="0"/>
            </a:endParaRPr>
          </a:p>
        </p:txBody>
      </p:sp>
    </p:spTree>
    <p:extLst>
      <p:ext uri="{BB962C8B-B14F-4D97-AF65-F5344CB8AC3E}">
        <p14:creationId xmlns:p14="http://schemas.microsoft.com/office/powerpoint/2010/main" val="388797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anim calcmode="lin" valueType="num">
                                      <p:cBhvr>
                                        <p:cTn id="3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1000"/>
                                        <p:tgtEl>
                                          <p:spTgt spid="7">
                                            <p:txEl>
                                              <p:pRg st="4" end="4"/>
                                            </p:txEl>
                                          </p:spTgt>
                                        </p:tgtEl>
                                      </p:cBhvr>
                                    </p:animEffect>
                                    <p:anim calcmode="lin" valueType="num">
                                      <p:cBhvr>
                                        <p:cTn id="3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fade">
                                      <p:cBhvr>
                                        <p:cTn id="45" dur="1000"/>
                                        <p:tgtEl>
                                          <p:spTgt spid="7">
                                            <p:txEl>
                                              <p:pRg st="5" end="5"/>
                                            </p:txEl>
                                          </p:spTgt>
                                        </p:tgtEl>
                                      </p:cBhvr>
                                    </p:animEffect>
                                    <p:anim calcmode="lin" valueType="num">
                                      <p:cBhvr>
                                        <p:cTn id="4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fade">
                                      <p:cBhvr>
                                        <p:cTn id="52" dur="1000"/>
                                        <p:tgtEl>
                                          <p:spTgt spid="7">
                                            <p:txEl>
                                              <p:pRg st="6" end="6"/>
                                            </p:txEl>
                                          </p:spTgt>
                                        </p:tgtEl>
                                      </p:cBhvr>
                                    </p:animEffect>
                                    <p:anim calcmode="lin" valueType="num">
                                      <p:cBhvr>
                                        <p:cTn id="5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94"/>
            <a:ext cx="8305800" cy="1193493"/>
          </a:xfrm>
        </p:spPr>
        <p:txBody>
          <a:bodyPr/>
          <a:lstStyle/>
          <a:p>
            <a:r>
              <a:rPr lang="en-US" dirty="0"/>
              <a:t>SEQUENCING CAREER PATHWAYS</a:t>
            </a:r>
            <a:br>
              <a:rPr lang="en-US" dirty="0"/>
            </a:br>
            <a:r>
              <a:rPr lang="en-US" sz="2000" dirty="0">
                <a:solidFill>
                  <a:srgbClr val="414042"/>
                </a:solidFill>
              </a:rPr>
              <a:t>Timeline &amp; Process</a:t>
            </a:r>
          </a:p>
        </p:txBody>
      </p:sp>
      <p:sp>
        <p:nvSpPr>
          <p:cNvPr id="5" name="TextBox 4"/>
          <p:cNvSpPr txBox="1"/>
          <p:nvPr/>
        </p:nvSpPr>
        <p:spPr>
          <a:xfrm>
            <a:off x="0" y="1220437"/>
            <a:ext cx="9068586" cy="5886227"/>
          </a:xfrm>
          <a:prstGeom prst="rect">
            <a:avLst/>
          </a:prstGeom>
          <a:noFill/>
        </p:spPr>
        <p:txBody>
          <a:bodyPr wrap="square" rtlCol="0">
            <a:spAutoFit/>
          </a:bodyPr>
          <a:lstStyle/>
          <a:p>
            <a:pPr marL="214313" indent="-214313">
              <a:spcAft>
                <a:spcPts val="1200"/>
              </a:spcAft>
              <a:buFont typeface="Arial" panose="020B0604020202020204" pitchFamily="34" charset="0"/>
              <a:buChar char="•"/>
            </a:pPr>
            <a:r>
              <a:rPr lang="en-US" b="1" dirty="0">
                <a:solidFill>
                  <a:srgbClr val="58585B"/>
                </a:solidFill>
                <a:latin typeface="Helvetica Neue" panose="02000403000000020004" pitchFamily="50" charset="0"/>
              </a:rPr>
              <a:t>Sept. 29th – Oct. 25th, 2016</a:t>
            </a:r>
          </a:p>
          <a:p>
            <a:pPr marL="671513" lvl="1" indent="-214313">
              <a:spcAft>
                <a:spcPts val="1200"/>
              </a:spcAft>
              <a:buFont typeface="Arial" panose="020B0604020202020204" pitchFamily="34" charset="0"/>
              <a:buChar char="•"/>
            </a:pPr>
            <a:r>
              <a:rPr lang="en-US" dirty="0">
                <a:solidFill>
                  <a:srgbClr val="58585B"/>
                </a:solidFill>
                <a:latin typeface="Helvetica Neue" panose="02000403000000020004" pitchFamily="50" charset="0"/>
              </a:rPr>
              <a:t>After initial sequencing of Pathways with high school counselors, our Illinois Central College (ICC) partner, Judy Dietrich, worked with relevant ICC deans to input all of the certification, degree, and transfer degree programs into our framework.</a:t>
            </a:r>
          </a:p>
          <a:p>
            <a:pPr marL="214313" indent="-214313">
              <a:spcAft>
                <a:spcPts val="1200"/>
              </a:spcAft>
              <a:buFont typeface="Arial" panose="020B0604020202020204" pitchFamily="34" charset="0"/>
              <a:buChar char="•"/>
            </a:pPr>
            <a:r>
              <a:rPr lang="en-US" b="1" dirty="0">
                <a:solidFill>
                  <a:srgbClr val="58585B"/>
                </a:solidFill>
                <a:latin typeface="Helvetica Neue" panose="02000403000000020004" pitchFamily="50" charset="0"/>
              </a:rPr>
              <a:t>Oct. 24th, 2016</a:t>
            </a:r>
          </a:p>
          <a:p>
            <a:pPr marL="671513" lvl="1" indent="-214313">
              <a:spcAft>
                <a:spcPts val="1200"/>
              </a:spcAft>
              <a:buFont typeface="Arial" panose="020B0604020202020204" pitchFamily="34" charset="0"/>
              <a:buChar char="•"/>
            </a:pPr>
            <a:r>
              <a:rPr lang="en-US" dirty="0">
                <a:solidFill>
                  <a:srgbClr val="58585B"/>
                </a:solidFill>
                <a:latin typeface="Helvetica Neue" panose="02000403000000020004" pitchFamily="50" charset="0"/>
              </a:rPr>
              <a:t>Met with ICC deans for an in-person, page-turn review of the 16 cluster sequences.</a:t>
            </a:r>
          </a:p>
          <a:p>
            <a:pPr marL="214313" indent="-214313">
              <a:spcAft>
                <a:spcPts val="1200"/>
              </a:spcAft>
              <a:buFont typeface="Arial" panose="020B0604020202020204" pitchFamily="34" charset="0"/>
              <a:buChar char="•"/>
            </a:pPr>
            <a:r>
              <a:rPr lang="en-US" b="1" dirty="0">
                <a:solidFill>
                  <a:srgbClr val="58585B"/>
                </a:solidFill>
                <a:latin typeface="Helvetica Neue" panose="02000403000000020004" pitchFamily="50" charset="0"/>
              </a:rPr>
              <a:t>Oct. 26th, 2016</a:t>
            </a:r>
          </a:p>
          <a:p>
            <a:pPr marL="671513" lvl="1" indent="-214313">
              <a:spcAft>
                <a:spcPts val="1200"/>
              </a:spcAft>
              <a:buFont typeface="Arial" panose="020B0604020202020204" pitchFamily="34" charset="0"/>
              <a:buChar char="•"/>
            </a:pPr>
            <a:r>
              <a:rPr lang="en-US" dirty="0">
                <a:solidFill>
                  <a:srgbClr val="58585B"/>
                </a:solidFill>
                <a:latin typeface="Helvetica Neue" panose="02000403000000020004" pitchFamily="50" charset="0"/>
              </a:rPr>
              <a:t>Invited all 12 high school counselors back to participate in a final quality-control review of Pathways guide.</a:t>
            </a:r>
          </a:p>
          <a:p>
            <a:pPr marL="214313" indent="-214313">
              <a:spcAft>
                <a:spcPts val="1200"/>
              </a:spcAft>
              <a:buFont typeface="Arial" panose="020B0604020202020204" pitchFamily="34" charset="0"/>
              <a:buChar char="•"/>
            </a:pPr>
            <a:r>
              <a:rPr lang="en-US" b="1" dirty="0">
                <a:solidFill>
                  <a:srgbClr val="58585B"/>
                </a:solidFill>
                <a:latin typeface="Helvetica Neue" panose="02000403000000020004" pitchFamily="50" charset="0"/>
              </a:rPr>
              <a:t>Nov. 29th – Dec. 7th  2016</a:t>
            </a:r>
          </a:p>
          <a:p>
            <a:pPr marL="671513" lvl="1" indent="-214313">
              <a:spcAft>
                <a:spcPts val="1200"/>
              </a:spcAft>
              <a:buFont typeface="Arial" panose="020B0604020202020204" pitchFamily="34" charset="0"/>
              <a:buChar char="•"/>
            </a:pPr>
            <a:r>
              <a:rPr lang="en-US" dirty="0">
                <a:solidFill>
                  <a:srgbClr val="58585B"/>
                </a:solidFill>
                <a:latin typeface="Helvetica Neue" panose="02000403000000020004" pitchFamily="50" charset="0"/>
              </a:rPr>
              <a:t>Final review with University of Illinois’ Dr. </a:t>
            </a:r>
            <a:r>
              <a:rPr lang="en-US" dirty="0" err="1">
                <a:solidFill>
                  <a:srgbClr val="58585B"/>
                </a:solidFill>
                <a:latin typeface="Helvetica Neue" panose="02000403000000020004" pitchFamily="50" charset="0"/>
              </a:rPr>
              <a:t>Hackmann</a:t>
            </a:r>
            <a:r>
              <a:rPr lang="en-US" dirty="0">
                <a:solidFill>
                  <a:srgbClr val="58585B"/>
                </a:solidFill>
                <a:latin typeface="Helvetica Neue" panose="02000403000000020004" pitchFamily="50" charset="0"/>
              </a:rPr>
              <a:t> from and his grad department of our Pathways guide, and finally out to print.</a:t>
            </a:r>
            <a:endParaRPr lang="en-US" b="1" dirty="0">
              <a:solidFill>
                <a:srgbClr val="58585B"/>
              </a:solidFill>
              <a:latin typeface="Helvetica Neue" panose="02000403000000020004" pitchFamily="50" charset="0"/>
            </a:endParaRPr>
          </a:p>
          <a:p>
            <a:pPr marL="214313" indent="-214313">
              <a:spcAft>
                <a:spcPts val="1200"/>
              </a:spcAft>
              <a:buFont typeface="Arial" panose="020B0604020202020204" pitchFamily="34" charset="0"/>
              <a:buChar char="•"/>
            </a:pPr>
            <a:r>
              <a:rPr lang="en-US" sz="2000" b="1" dirty="0">
                <a:solidFill>
                  <a:srgbClr val="58585B"/>
                </a:solidFill>
                <a:latin typeface="Helvetica Neue" panose="02000403000000020004" pitchFamily="50" charset="0"/>
              </a:rPr>
              <a:t>January 2</a:t>
            </a:r>
            <a:r>
              <a:rPr lang="en-US" sz="2000" b="1" baseline="30000" dirty="0">
                <a:solidFill>
                  <a:srgbClr val="58585B"/>
                </a:solidFill>
                <a:latin typeface="Helvetica Neue" panose="02000403000000020004" pitchFamily="50" charset="0"/>
              </a:rPr>
              <a:t>nd</a:t>
            </a:r>
            <a:r>
              <a:rPr lang="en-US" sz="2000" b="1" dirty="0">
                <a:solidFill>
                  <a:srgbClr val="58585B"/>
                </a:solidFill>
                <a:latin typeface="Helvetica Neue" panose="02000403000000020004" pitchFamily="50" charset="0"/>
              </a:rPr>
              <a:t>, 2017</a:t>
            </a:r>
          </a:p>
          <a:p>
            <a:pPr marL="671513" lvl="1" indent="-214313">
              <a:spcAft>
                <a:spcPts val="1200"/>
              </a:spcAft>
              <a:buFont typeface="Arial" panose="020B0604020202020204" pitchFamily="34" charset="0"/>
              <a:buChar char="•"/>
            </a:pPr>
            <a:r>
              <a:rPr lang="en-US" dirty="0">
                <a:solidFill>
                  <a:srgbClr val="58585B"/>
                </a:solidFill>
                <a:latin typeface="Helvetica Neue" panose="02000403000000020004" pitchFamily="50" charset="0"/>
              </a:rPr>
              <a:t>Pathways guides distributed to schools for use in upcoming registration.</a:t>
            </a:r>
          </a:p>
          <a:p>
            <a:pPr marL="214313" indent="-214313">
              <a:buFont typeface="Arial" panose="020B0604020202020204" pitchFamily="34" charset="0"/>
              <a:buChar char="•"/>
            </a:pPr>
            <a:endParaRPr lang="en-US" sz="2250" dirty="0">
              <a:solidFill>
                <a:srgbClr val="6693F6">
                  <a:lumMod val="75000"/>
                </a:srgbClr>
              </a:solidFill>
            </a:endParaRPr>
          </a:p>
        </p:txBody>
      </p:sp>
    </p:spTree>
    <p:extLst>
      <p:ext uri="{BB962C8B-B14F-4D97-AF65-F5344CB8AC3E}">
        <p14:creationId xmlns:p14="http://schemas.microsoft.com/office/powerpoint/2010/main" val="230742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5">
                                            <p:txEl>
                                              <p:pRg st="0" end="0"/>
                                            </p:txEl>
                                          </p:spTgt>
                                        </p:tgtEl>
                                        <p:attrNameLst>
                                          <p:attrName>style.opacity</p:attrName>
                                        </p:attrNameLst>
                                      </p:cBhvr>
                                      <p:to>
                                        <p:strVal val="0.25"/>
                                      </p:to>
                                    </p:set>
                                    <p:animEffect filter="image" prLst="opacity: 0.25">
                                      <p:cBhvr rctx="IE">
                                        <p:cTn id="19" dur="indefinite"/>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5">
                                            <p:txEl>
                                              <p:pRg st="1" end="1"/>
                                            </p:txEl>
                                          </p:spTgt>
                                        </p:tgtEl>
                                        <p:attrNameLst>
                                          <p:attrName>style.opacity</p:attrName>
                                        </p:attrNameLst>
                                      </p:cBhvr>
                                      <p:to>
                                        <p:strVal val="0.25"/>
                                      </p:to>
                                    </p:set>
                                    <p:animEffect filter="image" prLst="opacity: 0.25">
                                      <p:cBhvr rctx="IE">
                                        <p:cTn id="24" dur="indefinite"/>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1000"/>
                                        <p:tgtEl>
                                          <p:spTgt spid="5">
                                            <p:txEl>
                                              <p:pRg st="4" end="4"/>
                                            </p:txEl>
                                          </p:spTgt>
                                        </p:tgtEl>
                                      </p:cBhvr>
                                    </p:animEffect>
                                    <p:anim calcmode="lin" valueType="num">
                                      <p:cBhvr>
                                        <p:cTn id="4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1000"/>
                                        <p:tgtEl>
                                          <p:spTgt spid="5">
                                            <p:txEl>
                                              <p:pRg st="5" end="5"/>
                                            </p:txEl>
                                          </p:spTgt>
                                        </p:tgtEl>
                                      </p:cBhvr>
                                    </p:animEffect>
                                    <p:anim calcmode="lin" valueType="num">
                                      <p:cBhvr>
                                        <p:cTn id="4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9" presetClass="emph" presetSubtype="0" nodeType="clickEffect">
                                  <p:stCondLst>
                                    <p:cond delay="0"/>
                                  </p:stCondLst>
                                  <p:childTnLst>
                                    <p:set>
                                      <p:cBhvr rctx="PPT">
                                        <p:cTn id="52" dur="indefinite"/>
                                        <p:tgtEl>
                                          <p:spTgt spid="5">
                                            <p:txEl>
                                              <p:pRg st="2" end="2"/>
                                            </p:txEl>
                                          </p:spTgt>
                                        </p:tgtEl>
                                        <p:attrNameLst>
                                          <p:attrName>style.opacity</p:attrName>
                                        </p:attrNameLst>
                                      </p:cBhvr>
                                      <p:to>
                                        <p:strVal val="0.25"/>
                                      </p:to>
                                    </p:set>
                                    <p:animEffect filter="image" prLst="opacity: 0.25">
                                      <p:cBhvr rctx="IE">
                                        <p:cTn id="53" dur="indefinite"/>
                                        <p:tgtEl>
                                          <p:spTgt spid="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mph" presetSubtype="0" nodeType="clickEffect">
                                  <p:stCondLst>
                                    <p:cond delay="0"/>
                                  </p:stCondLst>
                                  <p:childTnLst>
                                    <p:set>
                                      <p:cBhvr rctx="PPT">
                                        <p:cTn id="57" dur="indefinite"/>
                                        <p:tgtEl>
                                          <p:spTgt spid="5">
                                            <p:txEl>
                                              <p:pRg st="3" end="3"/>
                                            </p:txEl>
                                          </p:spTgt>
                                        </p:tgtEl>
                                        <p:attrNameLst>
                                          <p:attrName>style.opacity</p:attrName>
                                        </p:attrNameLst>
                                      </p:cBhvr>
                                      <p:to>
                                        <p:strVal val="0.25"/>
                                      </p:to>
                                    </p:set>
                                    <p:animEffect filter="image" prLst="opacity: 0.25">
                                      <p:cBhvr rctx="IE">
                                        <p:cTn id="58" dur="indefinite"/>
                                        <p:tgtEl>
                                          <p:spTgt spid="5">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mph" presetSubtype="0" nodeType="clickEffect">
                                  <p:stCondLst>
                                    <p:cond delay="0"/>
                                  </p:stCondLst>
                                  <p:childTnLst>
                                    <p:set>
                                      <p:cBhvr rctx="PPT">
                                        <p:cTn id="62" dur="indefinite"/>
                                        <p:tgtEl>
                                          <p:spTgt spid="5">
                                            <p:txEl>
                                              <p:pRg st="4" end="4"/>
                                            </p:txEl>
                                          </p:spTgt>
                                        </p:tgtEl>
                                        <p:attrNameLst>
                                          <p:attrName>style.opacity</p:attrName>
                                        </p:attrNameLst>
                                      </p:cBhvr>
                                      <p:to>
                                        <p:strVal val="0.25"/>
                                      </p:to>
                                    </p:set>
                                    <p:animEffect filter="image" prLst="opacity: 0.25">
                                      <p:cBhvr rctx="IE">
                                        <p:cTn id="63" dur="indefinite"/>
                                        <p:tgtEl>
                                          <p:spTgt spid="5">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mph" presetSubtype="0" nodeType="clickEffect">
                                  <p:stCondLst>
                                    <p:cond delay="0"/>
                                  </p:stCondLst>
                                  <p:childTnLst>
                                    <p:set>
                                      <p:cBhvr rctx="PPT">
                                        <p:cTn id="67" dur="indefinite"/>
                                        <p:tgtEl>
                                          <p:spTgt spid="5">
                                            <p:txEl>
                                              <p:pRg st="5" end="5"/>
                                            </p:txEl>
                                          </p:spTgt>
                                        </p:tgtEl>
                                        <p:attrNameLst>
                                          <p:attrName>style.opacity</p:attrName>
                                        </p:attrNameLst>
                                      </p:cBhvr>
                                      <p:to>
                                        <p:strVal val="0.25"/>
                                      </p:to>
                                    </p:set>
                                    <p:animEffect filter="image" prLst="opacity: 0.25">
                                      <p:cBhvr rctx="IE">
                                        <p:cTn id="68" dur="indefinite"/>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43995"/>
            <a:ext cx="7966670" cy="625897"/>
          </a:xfrm>
        </p:spPr>
        <p:txBody>
          <a:bodyPr/>
          <a:lstStyle/>
          <a:p>
            <a:r>
              <a:rPr lang="en-US" dirty="0"/>
              <a:t>PATHWAYS GUIDE AFTER ICC INPUT</a:t>
            </a:r>
            <a:endParaRPr lang="en-US" sz="4400" dirty="0">
              <a:solidFill>
                <a:srgbClr val="41404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 y="769892"/>
            <a:ext cx="9144547" cy="5941993"/>
          </a:xfrm>
          <a:prstGeom prst="rect">
            <a:avLst/>
          </a:prstGeom>
        </p:spPr>
      </p:pic>
    </p:spTree>
    <p:extLst>
      <p:ext uri="{BB962C8B-B14F-4D97-AF65-F5344CB8AC3E}">
        <p14:creationId xmlns:p14="http://schemas.microsoft.com/office/powerpoint/2010/main" val="335072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94"/>
            <a:ext cx="8305800" cy="1193493"/>
          </a:xfrm>
        </p:spPr>
        <p:txBody>
          <a:bodyPr/>
          <a:lstStyle/>
          <a:p>
            <a:r>
              <a:rPr lang="en-US" dirty="0"/>
              <a:t>SEQUENCING CAREER PATHWAYS</a:t>
            </a:r>
            <a:br>
              <a:rPr lang="en-US" dirty="0"/>
            </a:br>
            <a:r>
              <a:rPr lang="en-US" sz="2000" dirty="0">
                <a:solidFill>
                  <a:srgbClr val="414042"/>
                </a:solidFill>
              </a:rPr>
              <a:t>Timeline &amp; Process</a:t>
            </a:r>
          </a:p>
        </p:txBody>
      </p:sp>
      <p:sp>
        <p:nvSpPr>
          <p:cNvPr id="5" name="TextBox 4"/>
          <p:cNvSpPr txBox="1"/>
          <p:nvPr/>
        </p:nvSpPr>
        <p:spPr>
          <a:xfrm>
            <a:off x="0" y="1220437"/>
            <a:ext cx="9068586" cy="5886227"/>
          </a:xfrm>
          <a:prstGeom prst="rect">
            <a:avLst/>
          </a:prstGeom>
          <a:noFill/>
        </p:spPr>
        <p:txBody>
          <a:bodyPr wrap="square" rtlCol="0">
            <a:spAutoFit/>
          </a:bodyPr>
          <a:lstStyle/>
          <a:p>
            <a:pPr marL="214313" indent="-214313">
              <a:spcAft>
                <a:spcPts val="1200"/>
              </a:spcAft>
              <a:buFont typeface="Arial" panose="020B0604020202020204" pitchFamily="34" charset="0"/>
              <a:buChar char="•"/>
            </a:pPr>
            <a:r>
              <a:rPr lang="en-US" b="1" dirty="0">
                <a:solidFill>
                  <a:srgbClr val="58585B"/>
                </a:solidFill>
                <a:latin typeface="Helvetica Neue" panose="02000403000000020004" pitchFamily="50" charset="0"/>
              </a:rPr>
              <a:t>Sept. 29th – Oct. 25th, 2016</a:t>
            </a:r>
          </a:p>
          <a:p>
            <a:pPr marL="671513" lvl="1" indent="-214313">
              <a:spcAft>
                <a:spcPts val="1200"/>
              </a:spcAft>
              <a:buFont typeface="Arial" panose="020B0604020202020204" pitchFamily="34" charset="0"/>
              <a:buChar char="•"/>
            </a:pPr>
            <a:r>
              <a:rPr lang="en-US" dirty="0">
                <a:solidFill>
                  <a:srgbClr val="58585B"/>
                </a:solidFill>
                <a:latin typeface="Helvetica Neue" panose="02000403000000020004" pitchFamily="50" charset="0"/>
              </a:rPr>
              <a:t>After initial sequencing of Pathways with high school counselors, our Illinois Central College (ICC) partner, Judy Dietrich, worked with relevant ICC deans to input all of the certification, degree, and transfer degree programs into our framework.</a:t>
            </a:r>
          </a:p>
          <a:p>
            <a:pPr marL="214313" indent="-214313">
              <a:spcAft>
                <a:spcPts val="1200"/>
              </a:spcAft>
              <a:buFont typeface="Arial" panose="020B0604020202020204" pitchFamily="34" charset="0"/>
              <a:buChar char="•"/>
            </a:pPr>
            <a:r>
              <a:rPr lang="en-US" b="1" dirty="0">
                <a:solidFill>
                  <a:srgbClr val="58585B"/>
                </a:solidFill>
                <a:latin typeface="Helvetica Neue" panose="02000403000000020004" pitchFamily="50" charset="0"/>
              </a:rPr>
              <a:t>Oct. 24th, 2016</a:t>
            </a:r>
          </a:p>
          <a:p>
            <a:pPr marL="671513" lvl="1" indent="-214313">
              <a:spcAft>
                <a:spcPts val="1200"/>
              </a:spcAft>
              <a:buFont typeface="Arial" panose="020B0604020202020204" pitchFamily="34" charset="0"/>
              <a:buChar char="•"/>
            </a:pPr>
            <a:r>
              <a:rPr lang="en-US" dirty="0">
                <a:solidFill>
                  <a:srgbClr val="58585B"/>
                </a:solidFill>
                <a:latin typeface="Helvetica Neue" panose="02000403000000020004" pitchFamily="50" charset="0"/>
              </a:rPr>
              <a:t>Met with ICC deans for an in-person, page-turn review of the 16 cluster sequences.</a:t>
            </a:r>
          </a:p>
          <a:p>
            <a:pPr marL="214313" indent="-214313">
              <a:spcAft>
                <a:spcPts val="1200"/>
              </a:spcAft>
              <a:buFont typeface="Arial" panose="020B0604020202020204" pitchFamily="34" charset="0"/>
              <a:buChar char="•"/>
            </a:pPr>
            <a:r>
              <a:rPr lang="en-US" b="1" dirty="0">
                <a:solidFill>
                  <a:srgbClr val="58585B"/>
                </a:solidFill>
                <a:latin typeface="Helvetica Neue" panose="02000403000000020004" pitchFamily="50" charset="0"/>
              </a:rPr>
              <a:t>Oct. 26th, 2016</a:t>
            </a:r>
          </a:p>
          <a:p>
            <a:pPr marL="671513" lvl="1" indent="-214313">
              <a:spcAft>
                <a:spcPts val="1200"/>
              </a:spcAft>
              <a:buFont typeface="Arial" panose="020B0604020202020204" pitchFamily="34" charset="0"/>
              <a:buChar char="•"/>
            </a:pPr>
            <a:r>
              <a:rPr lang="en-US" dirty="0">
                <a:solidFill>
                  <a:srgbClr val="58585B"/>
                </a:solidFill>
                <a:latin typeface="Helvetica Neue" panose="02000403000000020004" pitchFamily="50" charset="0"/>
              </a:rPr>
              <a:t>Invited all 12 high school counselors back to participate in a final quality-control review of Pathways guide.</a:t>
            </a:r>
          </a:p>
          <a:p>
            <a:pPr marL="214313" indent="-214313">
              <a:spcAft>
                <a:spcPts val="1200"/>
              </a:spcAft>
              <a:buFont typeface="Arial" panose="020B0604020202020204" pitchFamily="34" charset="0"/>
              <a:buChar char="•"/>
            </a:pPr>
            <a:r>
              <a:rPr lang="en-US" b="1" dirty="0">
                <a:solidFill>
                  <a:srgbClr val="58585B"/>
                </a:solidFill>
                <a:latin typeface="Helvetica Neue" panose="02000403000000020004" pitchFamily="50" charset="0"/>
              </a:rPr>
              <a:t>Nov. 29th – Dec. 7th  2016</a:t>
            </a:r>
          </a:p>
          <a:p>
            <a:pPr marL="671513" lvl="1" indent="-214313">
              <a:spcAft>
                <a:spcPts val="1200"/>
              </a:spcAft>
              <a:buFont typeface="Arial" panose="020B0604020202020204" pitchFamily="34" charset="0"/>
              <a:buChar char="•"/>
            </a:pPr>
            <a:r>
              <a:rPr lang="en-US" dirty="0">
                <a:solidFill>
                  <a:srgbClr val="58585B"/>
                </a:solidFill>
                <a:latin typeface="Helvetica Neue" panose="02000403000000020004" pitchFamily="50" charset="0"/>
              </a:rPr>
              <a:t>Final review with University of Illinois’ Dr. </a:t>
            </a:r>
            <a:r>
              <a:rPr lang="en-US" dirty="0" err="1">
                <a:solidFill>
                  <a:srgbClr val="58585B"/>
                </a:solidFill>
                <a:latin typeface="Helvetica Neue" panose="02000403000000020004" pitchFamily="50" charset="0"/>
              </a:rPr>
              <a:t>Hackmann</a:t>
            </a:r>
            <a:r>
              <a:rPr lang="en-US" dirty="0">
                <a:solidFill>
                  <a:srgbClr val="58585B"/>
                </a:solidFill>
                <a:latin typeface="Helvetica Neue" panose="02000403000000020004" pitchFamily="50" charset="0"/>
              </a:rPr>
              <a:t> from and his grad department of our Pathways guide, and finally out to print.</a:t>
            </a:r>
            <a:endParaRPr lang="en-US" b="1" dirty="0">
              <a:solidFill>
                <a:srgbClr val="58585B"/>
              </a:solidFill>
              <a:latin typeface="Helvetica Neue" panose="02000403000000020004" pitchFamily="50" charset="0"/>
            </a:endParaRPr>
          </a:p>
          <a:p>
            <a:pPr marL="214313" indent="-214313">
              <a:spcAft>
                <a:spcPts val="1200"/>
              </a:spcAft>
              <a:buFont typeface="Arial" panose="020B0604020202020204" pitchFamily="34" charset="0"/>
              <a:buChar char="•"/>
            </a:pPr>
            <a:r>
              <a:rPr lang="en-US" sz="2000" b="1" dirty="0">
                <a:solidFill>
                  <a:srgbClr val="58585B"/>
                </a:solidFill>
                <a:latin typeface="Helvetica Neue" panose="02000403000000020004" pitchFamily="50" charset="0"/>
              </a:rPr>
              <a:t>January 2</a:t>
            </a:r>
            <a:r>
              <a:rPr lang="en-US" sz="2000" b="1" baseline="30000" dirty="0">
                <a:solidFill>
                  <a:srgbClr val="58585B"/>
                </a:solidFill>
                <a:latin typeface="Helvetica Neue" panose="02000403000000020004" pitchFamily="50" charset="0"/>
              </a:rPr>
              <a:t>nd</a:t>
            </a:r>
            <a:r>
              <a:rPr lang="en-US" sz="2000" b="1" dirty="0">
                <a:solidFill>
                  <a:srgbClr val="58585B"/>
                </a:solidFill>
                <a:latin typeface="Helvetica Neue" panose="02000403000000020004" pitchFamily="50" charset="0"/>
              </a:rPr>
              <a:t>, 2017</a:t>
            </a:r>
          </a:p>
          <a:p>
            <a:pPr marL="671513" lvl="1" indent="-214313">
              <a:spcAft>
                <a:spcPts val="1200"/>
              </a:spcAft>
              <a:buFont typeface="Arial" panose="020B0604020202020204" pitchFamily="34" charset="0"/>
              <a:buChar char="•"/>
            </a:pPr>
            <a:r>
              <a:rPr lang="en-US" dirty="0">
                <a:solidFill>
                  <a:srgbClr val="58585B"/>
                </a:solidFill>
                <a:latin typeface="Helvetica Neue" panose="02000403000000020004" pitchFamily="50" charset="0"/>
              </a:rPr>
              <a:t>Pathways guides distributed to schools for use in upcoming registration.</a:t>
            </a:r>
          </a:p>
          <a:p>
            <a:pPr marL="214313" indent="-214313">
              <a:buFont typeface="Arial" panose="020B0604020202020204" pitchFamily="34" charset="0"/>
              <a:buChar char="•"/>
            </a:pPr>
            <a:endParaRPr lang="en-US" sz="2250" dirty="0">
              <a:solidFill>
                <a:srgbClr val="6693F6">
                  <a:lumMod val="75000"/>
                </a:srgbClr>
              </a:solidFill>
            </a:endParaRPr>
          </a:p>
        </p:txBody>
      </p:sp>
    </p:spTree>
    <p:extLst>
      <p:ext uri="{BB962C8B-B14F-4D97-AF65-F5344CB8AC3E}">
        <p14:creationId xmlns:p14="http://schemas.microsoft.com/office/powerpoint/2010/main" val="292985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5">
                                            <p:txEl>
                                              <p:pRg st="0" end="0"/>
                                            </p:txEl>
                                          </p:spTgt>
                                        </p:tgtEl>
                                        <p:attrNameLst>
                                          <p:attrName>style.opacity</p:attrName>
                                        </p:attrNameLst>
                                      </p:cBhvr>
                                      <p:to>
                                        <p:strVal val="0.25"/>
                                      </p:to>
                                    </p:set>
                                    <p:animEffect filter="image" prLst="opacity: 0.25">
                                      <p:cBhvr rctx="IE">
                                        <p:cTn id="19" dur="indefinite"/>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5">
                                            <p:txEl>
                                              <p:pRg st="1" end="1"/>
                                            </p:txEl>
                                          </p:spTgt>
                                        </p:tgtEl>
                                        <p:attrNameLst>
                                          <p:attrName>style.opacity</p:attrName>
                                        </p:attrNameLst>
                                      </p:cBhvr>
                                      <p:to>
                                        <p:strVal val="0.25"/>
                                      </p:to>
                                    </p:set>
                                    <p:animEffect filter="image" prLst="opacity: 0.25">
                                      <p:cBhvr rctx="IE">
                                        <p:cTn id="24" dur="indefinite"/>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1000"/>
                                        <p:tgtEl>
                                          <p:spTgt spid="5">
                                            <p:txEl>
                                              <p:pRg st="4" end="4"/>
                                            </p:txEl>
                                          </p:spTgt>
                                        </p:tgtEl>
                                      </p:cBhvr>
                                    </p:animEffect>
                                    <p:anim calcmode="lin" valueType="num">
                                      <p:cBhvr>
                                        <p:cTn id="4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1000"/>
                                        <p:tgtEl>
                                          <p:spTgt spid="5">
                                            <p:txEl>
                                              <p:pRg st="5" end="5"/>
                                            </p:txEl>
                                          </p:spTgt>
                                        </p:tgtEl>
                                      </p:cBhvr>
                                    </p:animEffect>
                                    <p:anim calcmode="lin" valueType="num">
                                      <p:cBhvr>
                                        <p:cTn id="4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9" presetClass="emph" presetSubtype="0" nodeType="clickEffect">
                                  <p:stCondLst>
                                    <p:cond delay="0"/>
                                  </p:stCondLst>
                                  <p:childTnLst>
                                    <p:set>
                                      <p:cBhvr rctx="PPT">
                                        <p:cTn id="52" dur="indefinite"/>
                                        <p:tgtEl>
                                          <p:spTgt spid="5">
                                            <p:txEl>
                                              <p:pRg st="2" end="2"/>
                                            </p:txEl>
                                          </p:spTgt>
                                        </p:tgtEl>
                                        <p:attrNameLst>
                                          <p:attrName>style.opacity</p:attrName>
                                        </p:attrNameLst>
                                      </p:cBhvr>
                                      <p:to>
                                        <p:strVal val="0.25"/>
                                      </p:to>
                                    </p:set>
                                    <p:animEffect filter="image" prLst="opacity: 0.25">
                                      <p:cBhvr rctx="IE">
                                        <p:cTn id="53" dur="indefinite"/>
                                        <p:tgtEl>
                                          <p:spTgt spid="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mph" presetSubtype="0" nodeType="clickEffect">
                                  <p:stCondLst>
                                    <p:cond delay="0"/>
                                  </p:stCondLst>
                                  <p:childTnLst>
                                    <p:set>
                                      <p:cBhvr rctx="PPT">
                                        <p:cTn id="57" dur="indefinite"/>
                                        <p:tgtEl>
                                          <p:spTgt spid="5">
                                            <p:txEl>
                                              <p:pRg st="3" end="3"/>
                                            </p:txEl>
                                          </p:spTgt>
                                        </p:tgtEl>
                                        <p:attrNameLst>
                                          <p:attrName>style.opacity</p:attrName>
                                        </p:attrNameLst>
                                      </p:cBhvr>
                                      <p:to>
                                        <p:strVal val="0.25"/>
                                      </p:to>
                                    </p:set>
                                    <p:animEffect filter="image" prLst="opacity: 0.25">
                                      <p:cBhvr rctx="IE">
                                        <p:cTn id="58" dur="indefinite"/>
                                        <p:tgtEl>
                                          <p:spTgt spid="5">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mph" presetSubtype="0" nodeType="clickEffect">
                                  <p:stCondLst>
                                    <p:cond delay="0"/>
                                  </p:stCondLst>
                                  <p:childTnLst>
                                    <p:set>
                                      <p:cBhvr rctx="PPT">
                                        <p:cTn id="62" dur="indefinite"/>
                                        <p:tgtEl>
                                          <p:spTgt spid="5">
                                            <p:txEl>
                                              <p:pRg st="4" end="4"/>
                                            </p:txEl>
                                          </p:spTgt>
                                        </p:tgtEl>
                                        <p:attrNameLst>
                                          <p:attrName>style.opacity</p:attrName>
                                        </p:attrNameLst>
                                      </p:cBhvr>
                                      <p:to>
                                        <p:strVal val="0.25"/>
                                      </p:to>
                                    </p:set>
                                    <p:animEffect filter="image" prLst="opacity: 0.25">
                                      <p:cBhvr rctx="IE">
                                        <p:cTn id="63" dur="indefinite"/>
                                        <p:tgtEl>
                                          <p:spTgt spid="5">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mph" presetSubtype="0" nodeType="clickEffect">
                                  <p:stCondLst>
                                    <p:cond delay="0"/>
                                  </p:stCondLst>
                                  <p:childTnLst>
                                    <p:set>
                                      <p:cBhvr rctx="PPT">
                                        <p:cTn id="67" dur="indefinite"/>
                                        <p:tgtEl>
                                          <p:spTgt spid="5">
                                            <p:txEl>
                                              <p:pRg st="5" end="5"/>
                                            </p:txEl>
                                          </p:spTgt>
                                        </p:tgtEl>
                                        <p:attrNameLst>
                                          <p:attrName>style.opacity</p:attrName>
                                        </p:attrNameLst>
                                      </p:cBhvr>
                                      <p:to>
                                        <p:strVal val="0.25"/>
                                      </p:to>
                                    </p:set>
                                    <p:animEffect filter="image" prLst="opacity: 0.25">
                                      <p:cBhvr rctx="IE">
                                        <p:cTn id="68" dur="indefinite"/>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43995"/>
            <a:ext cx="7966670" cy="625897"/>
          </a:xfrm>
        </p:spPr>
        <p:txBody>
          <a:bodyPr/>
          <a:lstStyle/>
          <a:p>
            <a:r>
              <a:rPr lang="en-US" dirty="0"/>
              <a:t>PATHWAYS GUIDE AFTER COMPLETION</a:t>
            </a:r>
            <a:endParaRPr lang="en-US" sz="4400" dirty="0">
              <a:solidFill>
                <a:srgbClr val="41404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55" y="1097101"/>
            <a:ext cx="7167665" cy="5281121"/>
          </a:xfrm>
          <a:prstGeom prst="rect">
            <a:avLst/>
          </a:prstGeom>
        </p:spPr>
      </p:pic>
    </p:spTree>
    <p:extLst>
      <p:ext uri="{BB962C8B-B14F-4D97-AF65-F5344CB8AC3E}">
        <p14:creationId xmlns:p14="http://schemas.microsoft.com/office/powerpoint/2010/main" val="4068937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43995"/>
            <a:ext cx="7966670" cy="625897"/>
          </a:xfrm>
        </p:spPr>
        <p:txBody>
          <a:bodyPr/>
          <a:lstStyle/>
          <a:p>
            <a:r>
              <a:rPr lang="en-US" dirty="0"/>
              <a:t>PATHWAYS GUIDE AFTER COMPLETION</a:t>
            </a:r>
            <a:endParaRPr lang="en-US" sz="4400" dirty="0">
              <a:solidFill>
                <a:srgbClr val="41404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4766"/>
            <a:ext cx="9305811" cy="5933234"/>
          </a:xfrm>
          <a:prstGeom prst="rect">
            <a:avLst/>
          </a:prstGeom>
        </p:spPr>
      </p:pic>
    </p:spTree>
    <p:extLst>
      <p:ext uri="{BB962C8B-B14F-4D97-AF65-F5344CB8AC3E}">
        <p14:creationId xmlns:p14="http://schemas.microsoft.com/office/powerpoint/2010/main" val="365220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43995"/>
            <a:ext cx="7966670" cy="625897"/>
          </a:xfrm>
        </p:spPr>
        <p:txBody>
          <a:bodyPr/>
          <a:lstStyle/>
          <a:p>
            <a:r>
              <a:rPr lang="en-US" dirty="0"/>
              <a:t>PATHWAYS GUIDE AFTER COMPLETION</a:t>
            </a:r>
            <a:endParaRPr lang="en-US" sz="4400" dirty="0">
              <a:solidFill>
                <a:srgbClr val="41404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6" y="759653"/>
            <a:ext cx="9200396" cy="6098347"/>
          </a:xfrm>
          <a:prstGeom prst="rect">
            <a:avLst/>
          </a:prstGeom>
        </p:spPr>
      </p:pic>
    </p:spTree>
    <p:extLst>
      <p:ext uri="{BB962C8B-B14F-4D97-AF65-F5344CB8AC3E}">
        <p14:creationId xmlns:p14="http://schemas.microsoft.com/office/powerpoint/2010/main" val="311579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94"/>
            <a:ext cx="8305800" cy="1193493"/>
          </a:xfrm>
        </p:spPr>
        <p:txBody>
          <a:bodyPr/>
          <a:lstStyle/>
          <a:p>
            <a:r>
              <a:rPr lang="en-US" dirty="0"/>
              <a:t>SEQUENCING CAREER PATHWAYS</a:t>
            </a:r>
            <a:br>
              <a:rPr lang="en-US" dirty="0"/>
            </a:br>
            <a:r>
              <a:rPr lang="en-US" sz="2000" dirty="0">
                <a:solidFill>
                  <a:srgbClr val="414042"/>
                </a:solidFill>
              </a:rPr>
              <a:t>Obstacles &amp; Challenges</a:t>
            </a:r>
          </a:p>
        </p:txBody>
      </p:sp>
      <p:sp>
        <p:nvSpPr>
          <p:cNvPr id="8" name="TextBox 7"/>
          <p:cNvSpPr txBox="1"/>
          <p:nvPr/>
        </p:nvSpPr>
        <p:spPr>
          <a:xfrm>
            <a:off x="150829" y="1167804"/>
            <a:ext cx="9068586" cy="6832640"/>
          </a:xfrm>
          <a:prstGeom prst="rect">
            <a:avLst/>
          </a:prstGeom>
          <a:noFill/>
        </p:spPr>
        <p:txBody>
          <a:bodyPr wrap="square" rtlCol="0">
            <a:spAutoFit/>
          </a:bodyPr>
          <a:lstStyle/>
          <a:p>
            <a:pPr marL="214313" indent="-214313">
              <a:buFont typeface="Arial" panose="020B0604020202020204" pitchFamily="34" charset="0"/>
              <a:buChar char="•"/>
            </a:pPr>
            <a:r>
              <a:rPr lang="en-US" b="1" dirty="0">
                <a:solidFill>
                  <a:srgbClr val="58585B"/>
                </a:solidFill>
                <a:latin typeface="Helvetica Neue" panose="02000403000000020004" pitchFamily="50" charset="0"/>
              </a:rPr>
              <a:t>Shining Brighter Light on Intra-District Inequities</a:t>
            </a:r>
          </a:p>
          <a:p>
            <a:pPr marL="671513" lvl="1" indent="-214313">
              <a:buFont typeface="Arial" panose="020B0604020202020204" pitchFamily="34" charset="0"/>
              <a:buChar char="•"/>
            </a:pPr>
            <a:r>
              <a:rPr lang="en-US" dirty="0">
                <a:solidFill>
                  <a:srgbClr val="58585B"/>
                </a:solidFill>
                <a:latin typeface="Helvetica Neue" panose="02000403000000020004" pitchFamily="50" charset="0"/>
              </a:rPr>
              <a:t>This process highlighted the deep programming inequities between the three traditional high schools and CTE center; these inequities existed before, they’re know made more clear.</a:t>
            </a:r>
          </a:p>
          <a:p>
            <a:pPr marL="671513" lvl="1" indent="-214313">
              <a:buFont typeface="Arial" panose="020B0604020202020204" pitchFamily="34" charset="0"/>
              <a:buChar char="•"/>
            </a:pPr>
            <a:endParaRPr lang="en-US" sz="1200" dirty="0">
              <a:solidFill>
                <a:srgbClr val="58585B"/>
              </a:solidFill>
              <a:latin typeface="Helvetica Neue" panose="02000403000000020004" pitchFamily="50" charset="0"/>
            </a:endParaRPr>
          </a:p>
          <a:p>
            <a:pPr marL="214313" indent="-214313">
              <a:buFont typeface="Arial" panose="020B0604020202020204" pitchFamily="34" charset="0"/>
              <a:buChar char="•"/>
            </a:pPr>
            <a:r>
              <a:rPr lang="en-US" b="1" dirty="0">
                <a:solidFill>
                  <a:srgbClr val="58585B"/>
                </a:solidFill>
                <a:latin typeface="Helvetica Neue" panose="02000403000000020004" pitchFamily="50" charset="0"/>
              </a:rPr>
              <a:t>How Rigid a Pathways System?</a:t>
            </a:r>
          </a:p>
          <a:p>
            <a:pPr marL="671513" lvl="1" indent="-214313">
              <a:buFont typeface="Arial" panose="020B0604020202020204" pitchFamily="34" charset="0"/>
              <a:buChar char="•"/>
            </a:pPr>
            <a:r>
              <a:rPr lang="en-US" dirty="0">
                <a:solidFill>
                  <a:srgbClr val="58585B"/>
                </a:solidFill>
                <a:latin typeface="Helvetica Neue" panose="02000403000000020004" pitchFamily="50" charset="0"/>
              </a:rPr>
              <a:t>We struggled with how students would select a pathway and if they would have to ‘lock-into’ a pathway by a certain grade.</a:t>
            </a:r>
          </a:p>
          <a:p>
            <a:pPr marL="671513" lvl="1" indent="-214313">
              <a:buFont typeface="Arial" panose="020B0604020202020204" pitchFamily="34" charset="0"/>
              <a:buChar char="•"/>
            </a:pPr>
            <a:r>
              <a:rPr lang="en-US" dirty="0">
                <a:solidFill>
                  <a:srgbClr val="58585B"/>
                </a:solidFill>
                <a:latin typeface="Helvetica Neue" panose="02000403000000020004" pitchFamily="50" charset="0"/>
              </a:rPr>
              <a:t>Ultimately, we ended up with providing a ‘recommended sequence of courses’ given a students interest with ongoing efforts to refine and bolster the pathways model.</a:t>
            </a:r>
          </a:p>
          <a:p>
            <a:pPr marL="671513" lvl="1" indent="-214313">
              <a:buFont typeface="Arial" panose="020B0604020202020204" pitchFamily="34" charset="0"/>
              <a:buChar char="•"/>
            </a:pPr>
            <a:endParaRPr lang="en-US" sz="1100" dirty="0">
              <a:solidFill>
                <a:srgbClr val="58585B"/>
              </a:solidFill>
              <a:latin typeface="Helvetica Neue" panose="02000403000000020004" pitchFamily="50" charset="0"/>
            </a:endParaRPr>
          </a:p>
          <a:p>
            <a:pPr marL="214313" indent="-214313">
              <a:buFont typeface="Arial" panose="020B0604020202020204" pitchFamily="34" charset="0"/>
              <a:buChar char="•"/>
            </a:pPr>
            <a:r>
              <a:rPr lang="en-US" b="1" dirty="0">
                <a:solidFill>
                  <a:srgbClr val="58585B"/>
                </a:solidFill>
                <a:latin typeface="Helvetica Neue" panose="02000403000000020004" pitchFamily="50" charset="0"/>
              </a:rPr>
              <a:t>Generality More Challenging Than Specificity</a:t>
            </a:r>
          </a:p>
          <a:p>
            <a:pPr marL="671513" lvl="1" indent="-214313">
              <a:buFont typeface="Arial" panose="020B0604020202020204" pitchFamily="34" charset="0"/>
              <a:buChar char="•"/>
            </a:pPr>
            <a:r>
              <a:rPr lang="en-US" dirty="0">
                <a:solidFill>
                  <a:srgbClr val="58585B"/>
                </a:solidFill>
                <a:latin typeface="Helvetica Neue" panose="02000403000000020004" pitchFamily="50" charset="0"/>
              </a:rPr>
              <a:t>Simply, it was harder to think generally instead of more specific programs of study; will improve in future iterations.</a:t>
            </a:r>
          </a:p>
          <a:p>
            <a:pPr marL="671513" lvl="1" indent="-214313">
              <a:buFont typeface="Arial" panose="020B0604020202020204" pitchFamily="34" charset="0"/>
              <a:buChar char="•"/>
            </a:pPr>
            <a:endParaRPr lang="en-US" sz="1100" dirty="0">
              <a:solidFill>
                <a:srgbClr val="58585B"/>
              </a:solidFill>
              <a:latin typeface="Helvetica Neue" panose="02000403000000020004" pitchFamily="50" charset="0"/>
            </a:endParaRPr>
          </a:p>
          <a:p>
            <a:pPr marL="214313" indent="-214313">
              <a:buFont typeface="Arial" panose="020B0604020202020204" pitchFamily="34" charset="0"/>
              <a:buChar char="•"/>
            </a:pPr>
            <a:r>
              <a:rPr lang="en-US" b="1" dirty="0">
                <a:solidFill>
                  <a:srgbClr val="58585B"/>
                </a:solidFill>
                <a:latin typeface="Helvetica Neue" panose="02000403000000020004" pitchFamily="50" charset="0"/>
              </a:rPr>
              <a:t>Don’t Let Perfect Stop Progress</a:t>
            </a:r>
          </a:p>
          <a:p>
            <a:pPr marL="671513" lvl="1" indent="-214313">
              <a:buFont typeface="Arial" panose="020B0604020202020204" pitchFamily="34" charset="0"/>
              <a:buChar char="•"/>
            </a:pPr>
            <a:r>
              <a:rPr lang="en-US" dirty="0">
                <a:solidFill>
                  <a:srgbClr val="58585B"/>
                </a:solidFill>
                <a:latin typeface="Helvetica Neue" panose="02000403000000020004" pitchFamily="50" charset="0"/>
              </a:rPr>
              <a:t>Enough said.</a:t>
            </a:r>
          </a:p>
          <a:p>
            <a:pPr marL="671513" lvl="1" indent="-214313">
              <a:buFont typeface="Arial" panose="020B0604020202020204" pitchFamily="34" charset="0"/>
              <a:buChar char="•"/>
            </a:pPr>
            <a:endParaRPr lang="en-US" sz="1100" dirty="0">
              <a:solidFill>
                <a:srgbClr val="58585B"/>
              </a:solidFill>
              <a:latin typeface="Helvetica Neue" panose="02000403000000020004" pitchFamily="50" charset="0"/>
            </a:endParaRPr>
          </a:p>
          <a:p>
            <a:pPr marL="214313" indent="-214313">
              <a:buFont typeface="Arial" panose="020B0604020202020204" pitchFamily="34" charset="0"/>
              <a:buChar char="•"/>
            </a:pPr>
            <a:r>
              <a:rPr lang="en-US" b="1" dirty="0">
                <a:solidFill>
                  <a:srgbClr val="58585B"/>
                </a:solidFill>
                <a:latin typeface="Helvetica Neue" panose="02000403000000020004" pitchFamily="50" charset="0"/>
              </a:rPr>
              <a:t>District-Specific Graduation Requirements May Impede Pathways Enrollment</a:t>
            </a:r>
          </a:p>
          <a:p>
            <a:pPr marL="671513" lvl="1" indent="-214313">
              <a:buFont typeface="Arial" panose="020B0604020202020204" pitchFamily="34" charset="0"/>
              <a:buChar char="•"/>
            </a:pPr>
            <a:r>
              <a:rPr lang="en-US" dirty="0">
                <a:solidFill>
                  <a:srgbClr val="58585B"/>
                </a:solidFill>
                <a:latin typeface="Helvetica Neue" panose="02000403000000020004" pitchFamily="50" charset="0"/>
              </a:rPr>
              <a:t>With the current graduation requirements, students have limited opportunities for electives; will improve in future iterations.</a:t>
            </a:r>
            <a:endParaRPr lang="en-US" sz="2400" b="1" dirty="0">
              <a:solidFill>
                <a:srgbClr val="58585B"/>
              </a:solidFill>
              <a:latin typeface="Helvetica Neue" panose="02000403000000020004" pitchFamily="50" charset="0"/>
            </a:endParaRPr>
          </a:p>
          <a:p>
            <a:pPr marL="214313" indent="-214313">
              <a:spcAft>
                <a:spcPts val="1200"/>
              </a:spcAft>
              <a:buFont typeface="Arial" panose="020B0604020202020204" pitchFamily="34" charset="0"/>
              <a:buChar char="•"/>
            </a:pPr>
            <a:endParaRPr lang="en-US" sz="2400" b="1" dirty="0">
              <a:solidFill>
                <a:srgbClr val="58585B"/>
              </a:solidFill>
              <a:latin typeface="Helvetica Neue" panose="02000403000000020004" pitchFamily="50" charset="0"/>
            </a:endParaRPr>
          </a:p>
          <a:p>
            <a:pPr marL="214313" indent="-214313">
              <a:buFont typeface="Arial" panose="020B0604020202020204" pitchFamily="34" charset="0"/>
              <a:buChar char="•"/>
            </a:pPr>
            <a:endParaRPr lang="en-US" sz="2800" dirty="0">
              <a:solidFill>
                <a:srgbClr val="6693F6">
                  <a:lumMod val="75000"/>
                </a:srgbClr>
              </a:solidFill>
            </a:endParaRPr>
          </a:p>
        </p:txBody>
      </p:sp>
    </p:spTree>
    <p:extLst>
      <p:ext uri="{BB962C8B-B14F-4D97-AF65-F5344CB8AC3E}">
        <p14:creationId xmlns:p14="http://schemas.microsoft.com/office/powerpoint/2010/main" val="15144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1000"/>
                                        <p:tgtEl>
                                          <p:spTgt spid="8">
                                            <p:txEl>
                                              <p:pRg st="7" end="7"/>
                                            </p:txEl>
                                          </p:spTgt>
                                        </p:tgtEl>
                                      </p:cBhvr>
                                    </p:animEffect>
                                    <p:anim calcmode="lin" valueType="num">
                                      <p:cBhvr>
                                        <p:cTn id="3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1000"/>
                                        <p:tgtEl>
                                          <p:spTgt spid="8">
                                            <p:txEl>
                                              <p:pRg st="8" end="8"/>
                                            </p:txEl>
                                          </p:spTgt>
                                        </p:tgtEl>
                                      </p:cBhvr>
                                    </p:animEffect>
                                    <p:anim calcmode="lin" valueType="num">
                                      <p:cBhvr>
                                        <p:cTn id="42"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xEl>
                                              <p:pRg st="10" end="10"/>
                                            </p:txEl>
                                          </p:spTgt>
                                        </p:tgtEl>
                                        <p:attrNameLst>
                                          <p:attrName>style.visibility</p:attrName>
                                        </p:attrNameLst>
                                      </p:cBhvr>
                                      <p:to>
                                        <p:strVal val="visible"/>
                                      </p:to>
                                    </p:set>
                                    <p:animEffect transition="in" filter="fade">
                                      <p:cBhvr>
                                        <p:cTn id="48" dur="1000"/>
                                        <p:tgtEl>
                                          <p:spTgt spid="8">
                                            <p:txEl>
                                              <p:pRg st="10" end="10"/>
                                            </p:txEl>
                                          </p:spTgt>
                                        </p:tgtEl>
                                      </p:cBhvr>
                                    </p:animEffect>
                                    <p:anim calcmode="lin" valueType="num">
                                      <p:cBhvr>
                                        <p:cTn id="49"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
                                            <p:txEl>
                                              <p:pRg st="11" end="11"/>
                                            </p:txEl>
                                          </p:spTgt>
                                        </p:tgtEl>
                                        <p:attrNameLst>
                                          <p:attrName>style.visibility</p:attrName>
                                        </p:attrNameLst>
                                      </p:cBhvr>
                                      <p:to>
                                        <p:strVal val="visible"/>
                                      </p:to>
                                    </p:set>
                                    <p:animEffect transition="in" filter="fade">
                                      <p:cBhvr>
                                        <p:cTn id="53" dur="1000"/>
                                        <p:tgtEl>
                                          <p:spTgt spid="8">
                                            <p:txEl>
                                              <p:pRg st="11" end="11"/>
                                            </p:txEl>
                                          </p:spTgt>
                                        </p:tgtEl>
                                      </p:cBhvr>
                                    </p:animEffect>
                                    <p:anim calcmode="lin" valueType="num">
                                      <p:cBhvr>
                                        <p:cTn id="54"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
                                            <p:txEl>
                                              <p:pRg st="13" end="13"/>
                                            </p:txEl>
                                          </p:spTgt>
                                        </p:tgtEl>
                                        <p:attrNameLst>
                                          <p:attrName>style.visibility</p:attrName>
                                        </p:attrNameLst>
                                      </p:cBhvr>
                                      <p:to>
                                        <p:strVal val="visible"/>
                                      </p:to>
                                    </p:set>
                                    <p:animEffect transition="in" filter="fade">
                                      <p:cBhvr>
                                        <p:cTn id="60" dur="1000"/>
                                        <p:tgtEl>
                                          <p:spTgt spid="8">
                                            <p:txEl>
                                              <p:pRg st="13" end="13"/>
                                            </p:txEl>
                                          </p:spTgt>
                                        </p:tgtEl>
                                      </p:cBhvr>
                                    </p:animEffect>
                                    <p:anim calcmode="lin" valueType="num">
                                      <p:cBhvr>
                                        <p:cTn id="61"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13" end="13"/>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8">
                                            <p:txEl>
                                              <p:pRg st="14" end="14"/>
                                            </p:txEl>
                                          </p:spTgt>
                                        </p:tgtEl>
                                        <p:attrNameLst>
                                          <p:attrName>style.visibility</p:attrName>
                                        </p:attrNameLst>
                                      </p:cBhvr>
                                      <p:to>
                                        <p:strVal val="visible"/>
                                      </p:to>
                                    </p:set>
                                    <p:animEffect transition="in" filter="fade">
                                      <p:cBhvr>
                                        <p:cTn id="65" dur="1000"/>
                                        <p:tgtEl>
                                          <p:spTgt spid="8">
                                            <p:txEl>
                                              <p:pRg st="14" end="14"/>
                                            </p:txEl>
                                          </p:spTgt>
                                        </p:tgtEl>
                                      </p:cBhvr>
                                    </p:animEffect>
                                    <p:anim calcmode="lin" valueType="num">
                                      <p:cBhvr>
                                        <p:cTn id="66" dur="1000" fill="hold"/>
                                        <p:tgtEl>
                                          <p:spTgt spid="8">
                                            <p:txEl>
                                              <p:pRg st="14" end="14"/>
                                            </p:txEl>
                                          </p:spTgt>
                                        </p:tgtEl>
                                        <p:attrNameLst>
                                          <p:attrName>ppt_x</p:attrName>
                                        </p:attrNameLst>
                                      </p:cBhvr>
                                      <p:tavLst>
                                        <p:tav tm="0">
                                          <p:val>
                                            <p:strVal val="#ppt_x"/>
                                          </p:val>
                                        </p:tav>
                                        <p:tav tm="100000">
                                          <p:val>
                                            <p:strVal val="#ppt_x"/>
                                          </p:val>
                                        </p:tav>
                                      </p:tavLst>
                                    </p:anim>
                                    <p:anim calcmode="lin" valueType="num">
                                      <p:cBhvr>
                                        <p:cTn id="67" dur="1000" fill="hold"/>
                                        <p:tgtEl>
                                          <p:spTgt spid="8">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9" presetClass="emph" presetSubtype="0" nodeType="clickEffect">
                                  <p:stCondLst>
                                    <p:cond delay="0"/>
                                  </p:stCondLst>
                                  <p:childTnLst>
                                    <p:set>
                                      <p:cBhvr rctx="PPT">
                                        <p:cTn id="71" dur="indefinite"/>
                                        <p:tgtEl>
                                          <p:spTgt spid="8">
                                            <p:txEl>
                                              <p:pRg st="0" end="0"/>
                                            </p:txEl>
                                          </p:spTgt>
                                        </p:tgtEl>
                                        <p:attrNameLst>
                                          <p:attrName>style.opacity</p:attrName>
                                        </p:attrNameLst>
                                      </p:cBhvr>
                                      <p:to>
                                        <p:strVal val="0.25"/>
                                      </p:to>
                                    </p:set>
                                    <p:animEffect filter="image" prLst="opacity: 0.25">
                                      <p:cBhvr rctx="IE">
                                        <p:cTn id="72" dur="indefinite"/>
                                        <p:tgtEl>
                                          <p:spTgt spid="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mph" presetSubtype="0" nodeType="clickEffect">
                                  <p:stCondLst>
                                    <p:cond delay="0"/>
                                  </p:stCondLst>
                                  <p:childTnLst>
                                    <p:set>
                                      <p:cBhvr rctx="PPT">
                                        <p:cTn id="76" dur="indefinite"/>
                                        <p:tgtEl>
                                          <p:spTgt spid="8">
                                            <p:txEl>
                                              <p:pRg st="1" end="1"/>
                                            </p:txEl>
                                          </p:spTgt>
                                        </p:tgtEl>
                                        <p:attrNameLst>
                                          <p:attrName>style.opacity</p:attrName>
                                        </p:attrNameLst>
                                      </p:cBhvr>
                                      <p:to>
                                        <p:strVal val="0.25"/>
                                      </p:to>
                                    </p:set>
                                    <p:animEffect filter="image" prLst="opacity: 0.25">
                                      <p:cBhvr rctx="IE">
                                        <p:cTn id="77" dur="indefinite"/>
                                        <p:tgtEl>
                                          <p:spTgt spid="8">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mph" presetSubtype="0" nodeType="clickEffect">
                                  <p:stCondLst>
                                    <p:cond delay="0"/>
                                  </p:stCondLst>
                                  <p:childTnLst>
                                    <p:set>
                                      <p:cBhvr rctx="PPT">
                                        <p:cTn id="81" dur="indefinite"/>
                                        <p:tgtEl>
                                          <p:spTgt spid="8">
                                            <p:txEl>
                                              <p:pRg st="3" end="3"/>
                                            </p:txEl>
                                          </p:spTgt>
                                        </p:tgtEl>
                                        <p:attrNameLst>
                                          <p:attrName>style.opacity</p:attrName>
                                        </p:attrNameLst>
                                      </p:cBhvr>
                                      <p:to>
                                        <p:strVal val="0.25"/>
                                      </p:to>
                                    </p:set>
                                    <p:animEffect filter="image" prLst="opacity: 0.25">
                                      <p:cBhvr rctx="IE">
                                        <p:cTn id="82" dur="indefinite"/>
                                        <p:tgtEl>
                                          <p:spTgt spid="8">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mph" presetSubtype="0" nodeType="clickEffect">
                                  <p:stCondLst>
                                    <p:cond delay="0"/>
                                  </p:stCondLst>
                                  <p:childTnLst>
                                    <p:set>
                                      <p:cBhvr rctx="PPT">
                                        <p:cTn id="86" dur="indefinite"/>
                                        <p:tgtEl>
                                          <p:spTgt spid="8">
                                            <p:txEl>
                                              <p:pRg st="4" end="4"/>
                                            </p:txEl>
                                          </p:spTgt>
                                        </p:tgtEl>
                                        <p:attrNameLst>
                                          <p:attrName>style.opacity</p:attrName>
                                        </p:attrNameLst>
                                      </p:cBhvr>
                                      <p:to>
                                        <p:strVal val="0.25"/>
                                      </p:to>
                                    </p:set>
                                    <p:animEffect filter="image" prLst="opacity: 0.25">
                                      <p:cBhvr rctx="IE">
                                        <p:cTn id="87" dur="indefinite"/>
                                        <p:tgtEl>
                                          <p:spTgt spid="8">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mph" presetSubtype="0" nodeType="clickEffect">
                                  <p:stCondLst>
                                    <p:cond delay="0"/>
                                  </p:stCondLst>
                                  <p:childTnLst>
                                    <p:set>
                                      <p:cBhvr rctx="PPT">
                                        <p:cTn id="91" dur="indefinite"/>
                                        <p:tgtEl>
                                          <p:spTgt spid="8">
                                            <p:txEl>
                                              <p:pRg st="5" end="5"/>
                                            </p:txEl>
                                          </p:spTgt>
                                        </p:tgtEl>
                                        <p:attrNameLst>
                                          <p:attrName>style.opacity</p:attrName>
                                        </p:attrNameLst>
                                      </p:cBhvr>
                                      <p:to>
                                        <p:strVal val="0.25"/>
                                      </p:to>
                                    </p:set>
                                    <p:animEffect filter="image" prLst="opacity: 0.25">
                                      <p:cBhvr rctx="IE">
                                        <p:cTn id="92" dur="indefinite"/>
                                        <p:tgtEl>
                                          <p:spTgt spid="8">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mph" presetSubtype="0" nodeType="clickEffect">
                                  <p:stCondLst>
                                    <p:cond delay="0"/>
                                  </p:stCondLst>
                                  <p:childTnLst>
                                    <p:set>
                                      <p:cBhvr rctx="PPT">
                                        <p:cTn id="96" dur="indefinite"/>
                                        <p:tgtEl>
                                          <p:spTgt spid="8">
                                            <p:txEl>
                                              <p:pRg st="7" end="7"/>
                                            </p:txEl>
                                          </p:spTgt>
                                        </p:tgtEl>
                                        <p:attrNameLst>
                                          <p:attrName>style.opacity</p:attrName>
                                        </p:attrNameLst>
                                      </p:cBhvr>
                                      <p:to>
                                        <p:strVal val="0.25"/>
                                      </p:to>
                                    </p:set>
                                    <p:animEffect filter="image" prLst="opacity: 0.25">
                                      <p:cBhvr rctx="IE">
                                        <p:cTn id="97" dur="indefinite"/>
                                        <p:tgtEl>
                                          <p:spTgt spid="8">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mph" presetSubtype="0" nodeType="clickEffect">
                                  <p:stCondLst>
                                    <p:cond delay="0"/>
                                  </p:stCondLst>
                                  <p:childTnLst>
                                    <p:set>
                                      <p:cBhvr rctx="PPT">
                                        <p:cTn id="101" dur="indefinite"/>
                                        <p:tgtEl>
                                          <p:spTgt spid="8">
                                            <p:txEl>
                                              <p:pRg st="8" end="8"/>
                                            </p:txEl>
                                          </p:spTgt>
                                        </p:tgtEl>
                                        <p:attrNameLst>
                                          <p:attrName>style.opacity</p:attrName>
                                        </p:attrNameLst>
                                      </p:cBhvr>
                                      <p:to>
                                        <p:strVal val="0.25"/>
                                      </p:to>
                                    </p:set>
                                    <p:animEffect filter="image" prLst="opacity: 0.25">
                                      <p:cBhvr rctx="IE">
                                        <p:cTn id="102" dur="indefinite"/>
                                        <p:tgtEl>
                                          <p:spTgt spid="8">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mph" presetSubtype="0" nodeType="clickEffect">
                                  <p:stCondLst>
                                    <p:cond delay="0"/>
                                  </p:stCondLst>
                                  <p:childTnLst>
                                    <p:set>
                                      <p:cBhvr rctx="PPT">
                                        <p:cTn id="106" dur="indefinite"/>
                                        <p:tgtEl>
                                          <p:spTgt spid="8">
                                            <p:txEl>
                                              <p:pRg st="10" end="10"/>
                                            </p:txEl>
                                          </p:spTgt>
                                        </p:tgtEl>
                                        <p:attrNameLst>
                                          <p:attrName>style.opacity</p:attrName>
                                        </p:attrNameLst>
                                      </p:cBhvr>
                                      <p:to>
                                        <p:strVal val="0.25"/>
                                      </p:to>
                                    </p:set>
                                    <p:animEffect filter="image" prLst="opacity: 0.25">
                                      <p:cBhvr rctx="IE">
                                        <p:cTn id="107" dur="indefinite"/>
                                        <p:tgtEl>
                                          <p:spTgt spid="8">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mph" presetSubtype="0" nodeType="clickEffect">
                                  <p:stCondLst>
                                    <p:cond delay="0"/>
                                  </p:stCondLst>
                                  <p:childTnLst>
                                    <p:set>
                                      <p:cBhvr rctx="PPT">
                                        <p:cTn id="111" dur="indefinite"/>
                                        <p:tgtEl>
                                          <p:spTgt spid="8">
                                            <p:txEl>
                                              <p:pRg st="11" end="11"/>
                                            </p:txEl>
                                          </p:spTgt>
                                        </p:tgtEl>
                                        <p:attrNameLst>
                                          <p:attrName>style.opacity</p:attrName>
                                        </p:attrNameLst>
                                      </p:cBhvr>
                                      <p:to>
                                        <p:strVal val="0.25"/>
                                      </p:to>
                                    </p:set>
                                    <p:animEffect filter="image" prLst="opacity: 0.25">
                                      <p:cBhvr rctx="IE">
                                        <p:cTn id="112" dur="indefinite"/>
                                        <p:tgtEl>
                                          <p:spTgt spid="8">
                                            <p:txEl>
                                              <p:pRg st="11" end="1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mph" presetSubtype="0" nodeType="clickEffect">
                                  <p:stCondLst>
                                    <p:cond delay="0"/>
                                  </p:stCondLst>
                                  <p:childTnLst>
                                    <p:set>
                                      <p:cBhvr rctx="PPT">
                                        <p:cTn id="116" dur="indefinite"/>
                                        <p:tgtEl>
                                          <p:spTgt spid="8">
                                            <p:txEl>
                                              <p:pRg st="13" end="13"/>
                                            </p:txEl>
                                          </p:spTgt>
                                        </p:tgtEl>
                                        <p:attrNameLst>
                                          <p:attrName>style.opacity</p:attrName>
                                        </p:attrNameLst>
                                      </p:cBhvr>
                                      <p:to>
                                        <p:strVal val="0.25"/>
                                      </p:to>
                                    </p:set>
                                    <p:animEffect filter="image" prLst="opacity: 0.25">
                                      <p:cBhvr rctx="IE">
                                        <p:cTn id="117" dur="indefinite"/>
                                        <p:tgtEl>
                                          <p:spTgt spid="8">
                                            <p:txEl>
                                              <p:pRg st="13" end="13"/>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mph" presetSubtype="0" nodeType="clickEffect">
                                  <p:stCondLst>
                                    <p:cond delay="0"/>
                                  </p:stCondLst>
                                  <p:childTnLst>
                                    <p:set>
                                      <p:cBhvr rctx="PPT">
                                        <p:cTn id="121" dur="indefinite"/>
                                        <p:tgtEl>
                                          <p:spTgt spid="8">
                                            <p:txEl>
                                              <p:pRg st="14" end="14"/>
                                            </p:txEl>
                                          </p:spTgt>
                                        </p:tgtEl>
                                        <p:attrNameLst>
                                          <p:attrName>style.opacity</p:attrName>
                                        </p:attrNameLst>
                                      </p:cBhvr>
                                      <p:to>
                                        <p:strVal val="0.25"/>
                                      </p:to>
                                    </p:set>
                                    <p:animEffect filter="image" prLst="opacity: 0.25">
                                      <p:cBhvr rctx="IE">
                                        <p:cTn id="122" dur="indefinite"/>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94"/>
            <a:ext cx="8305800" cy="1193493"/>
          </a:xfrm>
        </p:spPr>
        <p:txBody>
          <a:bodyPr/>
          <a:lstStyle/>
          <a:p>
            <a:r>
              <a:rPr lang="en-US" dirty="0"/>
              <a:t>SEQUENCING CAREER PATHWAYS</a:t>
            </a:r>
            <a:br>
              <a:rPr lang="en-US" dirty="0"/>
            </a:br>
            <a:r>
              <a:rPr lang="en-US" sz="2000" dirty="0">
                <a:solidFill>
                  <a:srgbClr val="414042"/>
                </a:solidFill>
              </a:rPr>
              <a:t>Future Directions</a:t>
            </a:r>
          </a:p>
        </p:txBody>
      </p:sp>
      <p:sp>
        <p:nvSpPr>
          <p:cNvPr id="8" name="TextBox 7"/>
          <p:cNvSpPr txBox="1"/>
          <p:nvPr/>
        </p:nvSpPr>
        <p:spPr>
          <a:xfrm>
            <a:off x="150829" y="1167804"/>
            <a:ext cx="9068586" cy="5632311"/>
          </a:xfrm>
          <a:prstGeom prst="rect">
            <a:avLst/>
          </a:prstGeom>
          <a:noFill/>
        </p:spPr>
        <p:txBody>
          <a:bodyPr wrap="square" rtlCol="0">
            <a:spAutoFit/>
          </a:bodyPr>
          <a:lstStyle/>
          <a:p>
            <a:pPr marL="214313" indent="-214313">
              <a:buFont typeface="Arial" panose="020B0604020202020204" pitchFamily="34" charset="0"/>
              <a:buChar char="•"/>
            </a:pPr>
            <a:r>
              <a:rPr lang="en-US" b="1" dirty="0">
                <a:solidFill>
                  <a:srgbClr val="58585B"/>
                </a:solidFill>
                <a:latin typeface="Helvetica Neue" panose="02000403000000020004" pitchFamily="50" charset="0"/>
              </a:rPr>
              <a:t>Refining and Sequencing Pathways/Programs of Study; Adding More Early College Credit</a:t>
            </a:r>
          </a:p>
          <a:p>
            <a:pPr marL="671513" lvl="1" indent="-214313">
              <a:buFont typeface="Arial" panose="020B0604020202020204" pitchFamily="34" charset="0"/>
              <a:buChar char="•"/>
            </a:pPr>
            <a:r>
              <a:rPr lang="en-US" dirty="0">
                <a:solidFill>
                  <a:srgbClr val="58585B"/>
                </a:solidFill>
                <a:latin typeface="Helvetica Neue" panose="02000403000000020004" pitchFamily="50" charset="0"/>
              </a:rPr>
              <a:t>Specifically in healthcare occupations, IT, Engineering/Manufacturing, and </a:t>
            </a:r>
            <a:r>
              <a:rPr lang="en-US" dirty="0" err="1">
                <a:solidFill>
                  <a:srgbClr val="58585B"/>
                </a:solidFill>
                <a:latin typeface="Helvetica Neue" panose="02000403000000020004" pitchFamily="50" charset="0"/>
              </a:rPr>
              <a:t>Eduaction</a:t>
            </a:r>
            <a:r>
              <a:rPr lang="en-US" dirty="0">
                <a:solidFill>
                  <a:srgbClr val="58585B"/>
                </a:solidFill>
                <a:latin typeface="Helvetica Neue" panose="02000403000000020004" pitchFamily="50" charset="0"/>
              </a:rPr>
              <a:t>/Training.</a:t>
            </a:r>
          </a:p>
          <a:p>
            <a:pPr marL="671513" lvl="1" indent="-214313">
              <a:buFont typeface="Arial" panose="020B0604020202020204" pitchFamily="34" charset="0"/>
              <a:buChar char="•"/>
            </a:pPr>
            <a:endParaRPr lang="en-US" dirty="0">
              <a:solidFill>
                <a:srgbClr val="58585B"/>
              </a:solidFill>
              <a:latin typeface="Helvetica Neue" panose="02000403000000020004" pitchFamily="50" charset="0"/>
            </a:endParaRPr>
          </a:p>
          <a:p>
            <a:pPr marL="214313" indent="-214313">
              <a:buFont typeface="Arial" panose="020B0604020202020204" pitchFamily="34" charset="0"/>
              <a:buChar char="•"/>
            </a:pPr>
            <a:r>
              <a:rPr lang="en-US" b="1" dirty="0">
                <a:latin typeface="Helvetica Neue" panose="02000403000000020004" pitchFamily="50" charset="0"/>
              </a:rPr>
              <a:t>Illinois Post-Workforce Readiness Act Pilot</a:t>
            </a:r>
          </a:p>
          <a:p>
            <a:pPr marL="671513" lvl="1" indent="-214313">
              <a:buFont typeface="Arial" panose="020B0604020202020204" pitchFamily="34" charset="0"/>
              <a:buChar char="•"/>
            </a:pPr>
            <a:r>
              <a:rPr lang="en-US" dirty="0">
                <a:solidFill>
                  <a:srgbClr val="58585B"/>
                </a:solidFill>
                <a:latin typeface="Helvetica Neue" panose="02000403000000020004" pitchFamily="50" charset="0"/>
              </a:rPr>
              <a:t>Scaling competency-based approaches in key pathways.</a:t>
            </a:r>
          </a:p>
          <a:p>
            <a:pPr marL="214313" indent="-214313">
              <a:buFont typeface="Arial" panose="020B0604020202020204" pitchFamily="34" charset="0"/>
              <a:buChar char="•"/>
            </a:pPr>
            <a:endParaRPr lang="en-US" b="1" dirty="0">
              <a:solidFill>
                <a:srgbClr val="58585B"/>
              </a:solidFill>
              <a:latin typeface="Helvetica Neue" panose="02000403000000020004" pitchFamily="50" charset="0"/>
            </a:endParaRPr>
          </a:p>
          <a:p>
            <a:pPr marL="214313" indent="-214313">
              <a:buFont typeface="Arial" panose="020B0604020202020204" pitchFamily="34" charset="0"/>
              <a:buChar char="•"/>
            </a:pPr>
            <a:r>
              <a:rPr lang="en-US" b="1" dirty="0">
                <a:solidFill>
                  <a:srgbClr val="58585B"/>
                </a:solidFill>
                <a:latin typeface="Helvetica Neue" panose="02000403000000020004" pitchFamily="50" charset="0"/>
              </a:rPr>
              <a:t>Engaging Industry Leaders to Engage in Pathways Sequencing</a:t>
            </a:r>
          </a:p>
          <a:p>
            <a:pPr marL="671513" lvl="1" indent="-214313">
              <a:buFont typeface="Arial" panose="020B0604020202020204" pitchFamily="34" charset="0"/>
              <a:buChar char="•"/>
            </a:pPr>
            <a:r>
              <a:rPr lang="en-US" dirty="0">
                <a:solidFill>
                  <a:srgbClr val="58585B"/>
                </a:solidFill>
                <a:latin typeface="Helvetica Neue" panose="02000403000000020004" pitchFamily="50" charset="0"/>
              </a:rPr>
              <a:t>Working to build in capstone external experiences.</a:t>
            </a:r>
          </a:p>
          <a:p>
            <a:pPr marL="671513" lvl="1" indent="-214313">
              <a:buFont typeface="Arial" panose="020B0604020202020204" pitchFamily="34" charset="0"/>
              <a:buChar char="•"/>
            </a:pPr>
            <a:r>
              <a:rPr lang="en-US" dirty="0">
                <a:solidFill>
                  <a:srgbClr val="58585B"/>
                </a:solidFill>
                <a:latin typeface="Helvetica Neue" panose="02000403000000020004" pitchFamily="50" charset="0"/>
              </a:rPr>
              <a:t>Also, working to ensure students are provided needed/marketable skills</a:t>
            </a:r>
          </a:p>
          <a:p>
            <a:pPr marL="214313" indent="-214313">
              <a:buFont typeface="Arial" panose="020B0604020202020204" pitchFamily="34" charset="0"/>
              <a:buChar char="•"/>
            </a:pPr>
            <a:endParaRPr lang="en-US" b="1" dirty="0">
              <a:solidFill>
                <a:srgbClr val="58585B"/>
              </a:solidFill>
              <a:latin typeface="Helvetica Neue" panose="02000403000000020004" pitchFamily="50" charset="0"/>
            </a:endParaRPr>
          </a:p>
          <a:p>
            <a:pPr marL="214313" indent="-214313">
              <a:buFont typeface="Arial" panose="020B0604020202020204" pitchFamily="34" charset="0"/>
              <a:buChar char="•"/>
            </a:pPr>
            <a:r>
              <a:rPr lang="en-US" b="1" dirty="0">
                <a:solidFill>
                  <a:srgbClr val="58585B"/>
                </a:solidFill>
                <a:latin typeface="Helvetica Neue" panose="02000403000000020004" pitchFamily="50" charset="0"/>
              </a:rPr>
              <a:t>Ensuring Rising Middle Schoolers Have Opportunities to Explore Careers</a:t>
            </a:r>
          </a:p>
          <a:p>
            <a:pPr marL="671513" lvl="1" indent="-214313">
              <a:buFont typeface="Arial" panose="020B0604020202020204" pitchFamily="34" charset="0"/>
              <a:buChar char="•"/>
            </a:pPr>
            <a:r>
              <a:rPr lang="en-US" dirty="0">
                <a:solidFill>
                  <a:srgbClr val="58585B"/>
                </a:solidFill>
                <a:latin typeface="Helvetica Neue" panose="02000403000000020004" pitchFamily="50" charset="0"/>
              </a:rPr>
              <a:t>Through Career Cruising and New Horizons Club (career exploration lunch-and-learn program).</a:t>
            </a:r>
          </a:p>
          <a:p>
            <a:pPr marL="214313" indent="-214313">
              <a:buFont typeface="Arial" panose="020B0604020202020204" pitchFamily="34" charset="0"/>
              <a:buChar char="•"/>
            </a:pPr>
            <a:endParaRPr lang="en-US" b="1" dirty="0">
              <a:solidFill>
                <a:srgbClr val="58585B"/>
              </a:solidFill>
              <a:latin typeface="Helvetica Neue" panose="02000403000000020004" pitchFamily="50" charset="0"/>
            </a:endParaRPr>
          </a:p>
          <a:p>
            <a:pPr marL="214313" indent="-214313">
              <a:buFont typeface="Arial" panose="020B0604020202020204" pitchFamily="34" charset="0"/>
              <a:buChar char="•"/>
            </a:pPr>
            <a:r>
              <a:rPr lang="en-US" b="1" dirty="0">
                <a:solidFill>
                  <a:srgbClr val="58585B"/>
                </a:solidFill>
                <a:latin typeface="Helvetica Neue" panose="02000403000000020004" pitchFamily="50" charset="0"/>
              </a:rPr>
              <a:t>Tackling Graduation Requirement Obstacle</a:t>
            </a:r>
          </a:p>
          <a:p>
            <a:pPr marL="671513" lvl="1" indent="-214313">
              <a:buFont typeface="Arial" panose="020B0604020202020204" pitchFamily="34" charset="0"/>
              <a:buChar char="•"/>
            </a:pPr>
            <a:r>
              <a:rPr lang="en-US" dirty="0">
                <a:solidFill>
                  <a:srgbClr val="58585B"/>
                </a:solidFill>
                <a:latin typeface="Helvetica Neue" panose="02000403000000020004" pitchFamily="50" charset="0"/>
              </a:rPr>
              <a:t>Reviewing and reforming requirements to open more career-relevant elective options to high school students.</a:t>
            </a:r>
          </a:p>
          <a:p>
            <a:endParaRPr lang="en-US" b="1" dirty="0">
              <a:solidFill>
                <a:srgbClr val="58585B"/>
              </a:solidFill>
              <a:latin typeface="Helvetica Neue" panose="02000403000000020004" pitchFamily="50" charset="0"/>
            </a:endParaRPr>
          </a:p>
        </p:txBody>
      </p:sp>
    </p:spTree>
    <p:extLst>
      <p:ext uri="{BB962C8B-B14F-4D97-AF65-F5344CB8AC3E}">
        <p14:creationId xmlns:p14="http://schemas.microsoft.com/office/powerpoint/2010/main" val="131603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1000"/>
                                        <p:tgtEl>
                                          <p:spTgt spid="8">
                                            <p:txEl>
                                              <p:pRg st="6" end="6"/>
                                            </p:txEl>
                                          </p:spTgt>
                                        </p:tgtEl>
                                      </p:cBhvr>
                                    </p:animEffect>
                                    <p:anim calcmode="lin" valueType="num">
                                      <p:cBhvr>
                                        <p:cTn id="3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1000"/>
                                        <p:tgtEl>
                                          <p:spTgt spid="8">
                                            <p:txEl>
                                              <p:pRg st="7" end="7"/>
                                            </p:txEl>
                                          </p:spTgt>
                                        </p:tgtEl>
                                      </p:cBhvr>
                                    </p:animEffect>
                                    <p:anim calcmode="lin" valueType="num">
                                      <p:cBhvr>
                                        <p:cTn id="3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1000"/>
                                        <p:tgtEl>
                                          <p:spTgt spid="8">
                                            <p:txEl>
                                              <p:pRg st="8" end="8"/>
                                            </p:txEl>
                                          </p:spTgt>
                                        </p:tgtEl>
                                      </p:cBhvr>
                                    </p:animEffect>
                                    <p:anim calcmode="lin" valueType="num">
                                      <p:cBhvr>
                                        <p:cTn id="42"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xEl>
                                              <p:pRg st="10" end="10"/>
                                            </p:txEl>
                                          </p:spTgt>
                                        </p:tgtEl>
                                        <p:attrNameLst>
                                          <p:attrName>style.visibility</p:attrName>
                                        </p:attrNameLst>
                                      </p:cBhvr>
                                      <p:to>
                                        <p:strVal val="visible"/>
                                      </p:to>
                                    </p:set>
                                    <p:animEffect transition="in" filter="fade">
                                      <p:cBhvr>
                                        <p:cTn id="48" dur="1000"/>
                                        <p:tgtEl>
                                          <p:spTgt spid="8">
                                            <p:txEl>
                                              <p:pRg st="10" end="10"/>
                                            </p:txEl>
                                          </p:spTgt>
                                        </p:tgtEl>
                                      </p:cBhvr>
                                    </p:animEffect>
                                    <p:anim calcmode="lin" valueType="num">
                                      <p:cBhvr>
                                        <p:cTn id="49"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
                                            <p:txEl>
                                              <p:pRg st="11" end="11"/>
                                            </p:txEl>
                                          </p:spTgt>
                                        </p:tgtEl>
                                        <p:attrNameLst>
                                          <p:attrName>style.visibility</p:attrName>
                                        </p:attrNameLst>
                                      </p:cBhvr>
                                      <p:to>
                                        <p:strVal val="visible"/>
                                      </p:to>
                                    </p:set>
                                    <p:animEffect transition="in" filter="fade">
                                      <p:cBhvr>
                                        <p:cTn id="53" dur="1000"/>
                                        <p:tgtEl>
                                          <p:spTgt spid="8">
                                            <p:txEl>
                                              <p:pRg st="11" end="11"/>
                                            </p:txEl>
                                          </p:spTgt>
                                        </p:tgtEl>
                                      </p:cBhvr>
                                    </p:animEffect>
                                    <p:anim calcmode="lin" valueType="num">
                                      <p:cBhvr>
                                        <p:cTn id="54"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
                                            <p:txEl>
                                              <p:pRg st="13" end="13"/>
                                            </p:txEl>
                                          </p:spTgt>
                                        </p:tgtEl>
                                        <p:attrNameLst>
                                          <p:attrName>style.visibility</p:attrName>
                                        </p:attrNameLst>
                                      </p:cBhvr>
                                      <p:to>
                                        <p:strVal val="visible"/>
                                      </p:to>
                                    </p:set>
                                    <p:animEffect transition="in" filter="fade">
                                      <p:cBhvr>
                                        <p:cTn id="60" dur="1000"/>
                                        <p:tgtEl>
                                          <p:spTgt spid="8">
                                            <p:txEl>
                                              <p:pRg st="13" end="13"/>
                                            </p:txEl>
                                          </p:spTgt>
                                        </p:tgtEl>
                                      </p:cBhvr>
                                    </p:animEffect>
                                    <p:anim calcmode="lin" valueType="num">
                                      <p:cBhvr>
                                        <p:cTn id="61"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13" end="13"/>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8">
                                            <p:txEl>
                                              <p:pRg st="14" end="14"/>
                                            </p:txEl>
                                          </p:spTgt>
                                        </p:tgtEl>
                                        <p:attrNameLst>
                                          <p:attrName>style.visibility</p:attrName>
                                        </p:attrNameLst>
                                      </p:cBhvr>
                                      <p:to>
                                        <p:strVal val="visible"/>
                                      </p:to>
                                    </p:set>
                                    <p:animEffect transition="in" filter="fade">
                                      <p:cBhvr>
                                        <p:cTn id="65" dur="1000"/>
                                        <p:tgtEl>
                                          <p:spTgt spid="8">
                                            <p:txEl>
                                              <p:pRg st="14" end="14"/>
                                            </p:txEl>
                                          </p:spTgt>
                                        </p:tgtEl>
                                      </p:cBhvr>
                                    </p:animEffect>
                                    <p:anim calcmode="lin" valueType="num">
                                      <p:cBhvr>
                                        <p:cTn id="66" dur="1000" fill="hold"/>
                                        <p:tgtEl>
                                          <p:spTgt spid="8">
                                            <p:txEl>
                                              <p:pRg st="14" end="14"/>
                                            </p:txEl>
                                          </p:spTgt>
                                        </p:tgtEl>
                                        <p:attrNameLst>
                                          <p:attrName>ppt_x</p:attrName>
                                        </p:attrNameLst>
                                      </p:cBhvr>
                                      <p:tavLst>
                                        <p:tav tm="0">
                                          <p:val>
                                            <p:strVal val="#ppt_x"/>
                                          </p:val>
                                        </p:tav>
                                        <p:tav tm="100000">
                                          <p:val>
                                            <p:strVal val="#ppt_x"/>
                                          </p:val>
                                        </p:tav>
                                      </p:tavLst>
                                    </p:anim>
                                    <p:anim calcmode="lin" valueType="num">
                                      <p:cBhvr>
                                        <p:cTn id="67" dur="1000" fill="hold"/>
                                        <p:tgtEl>
                                          <p:spTgt spid="8">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9" presetClass="emph" presetSubtype="0" nodeType="clickEffect">
                                  <p:stCondLst>
                                    <p:cond delay="0"/>
                                  </p:stCondLst>
                                  <p:childTnLst>
                                    <p:set>
                                      <p:cBhvr rctx="PPT">
                                        <p:cTn id="71" dur="indefinite"/>
                                        <p:tgtEl>
                                          <p:spTgt spid="8">
                                            <p:txEl>
                                              <p:pRg st="0" end="0"/>
                                            </p:txEl>
                                          </p:spTgt>
                                        </p:tgtEl>
                                        <p:attrNameLst>
                                          <p:attrName>style.opacity</p:attrName>
                                        </p:attrNameLst>
                                      </p:cBhvr>
                                      <p:to>
                                        <p:strVal val="0.25"/>
                                      </p:to>
                                    </p:set>
                                    <p:animEffect filter="image" prLst="opacity: 0.25">
                                      <p:cBhvr rctx="IE">
                                        <p:cTn id="72" dur="indefinite"/>
                                        <p:tgtEl>
                                          <p:spTgt spid="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mph" presetSubtype="0" nodeType="clickEffect">
                                  <p:stCondLst>
                                    <p:cond delay="0"/>
                                  </p:stCondLst>
                                  <p:childTnLst>
                                    <p:set>
                                      <p:cBhvr rctx="PPT">
                                        <p:cTn id="76" dur="indefinite"/>
                                        <p:tgtEl>
                                          <p:spTgt spid="8">
                                            <p:txEl>
                                              <p:pRg st="1" end="1"/>
                                            </p:txEl>
                                          </p:spTgt>
                                        </p:tgtEl>
                                        <p:attrNameLst>
                                          <p:attrName>style.opacity</p:attrName>
                                        </p:attrNameLst>
                                      </p:cBhvr>
                                      <p:to>
                                        <p:strVal val="0.25"/>
                                      </p:to>
                                    </p:set>
                                    <p:animEffect filter="image" prLst="opacity: 0.25">
                                      <p:cBhvr rctx="IE">
                                        <p:cTn id="77" dur="indefinite"/>
                                        <p:tgtEl>
                                          <p:spTgt spid="8">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mph" presetSubtype="0" nodeType="clickEffect">
                                  <p:stCondLst>
                                    <p:cond delay="0"/>
                                  </p:stCondLst>
                                  <p:childTnLst>
                                    <p:set>
                                      <p:cBhvr rctx="PPT">
                                        <p:cTn id="81" dur="indefinite"/>
                                        <p:tgtEl>
                                          <p:spTgt spid="8">
                                            <p:txEl>
                                              <p:pRg st="3" end="3"/>
                                            </p:txEl>
                                          </p:spTgt>
                                        </p:tgtEl>
                                        <p:attrNameLst>
                                          <p:attrName>style.opacity</p:attrName>
                                        </p:attrNameLst>
                                      </p:cBhvr>
                                      <p:to>
                                        <p:strVal val="0.25"/>
                                      </p:to>
                                    </p:set>
                                    <p:animEffect filter="image" prLst="opacity: 0.25">
                                      <p:cBhvr rctx="IE">
                                        <p:cTn id="82" dur="indefinite"/>
                                        <p:tgtEl>
                                          <p:spTgt spid="8">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mph" presetSubtype="0" nodeType="clickEffect">
                                  <p:stCondLst>
                                    <p:cond delay="0"/>
                                  </p:stCondLst>
                                  <p:childTnLst>
                                    <p:set>
                                      <p:cBhvr rctx="PPT">
                                        <p:cTn id="86" dur="indefinite"/>
                                        <p:tgtEl>
                                          <p:spTgt spid="8">
                                            <p:txEl>
                                              <p:pRg st="4" end="4"/>
                                            </p:txEl>
                                          </p:spTgt>
                                        </p:tgtEl>
                                        <p:attrNameLst>
                                          <p:attrName>style.opacity</p:attrName>
                                        </p:attrNameLst>
                                      </p:cBhvr>
                                      <p:to>
                                        <p:strVal val="0.25"/>
                                      </p:to>
                                    </p:set>
                                    <p:animEffect filter="image" prLst="opacity: 0.25">
                                      <p:cBhvr rctx="IE">
                                        <p:cTn id="87" dur="indefinite"/>
                                        <p:tgtEl>
                                          <p:spTgt spid="8">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mph" presetSubtype="0" nodeType="clickEffect">
                                  <p:stCondLst>
                                    <p:cond delay="0"/>
                                  </p:stCondLst>
                                  <p:childTnLst>
                                    <p:set>
                                      <p:cBhvr rctx="PPT">
                                        <p:cTn id="91" dur="indefinite"/>
                                        <p:tgtEl>
                                          <p:spTgt spid="8">
                                            <p:txEl>
                                              <p:pRg st="6" end="6"/>
                                            </p:txEl>
                                          </p:spTgt>
                                        </p:tgtEl>
                                        <p:attrNameLst>
                                          <p:attrName>style.opacity</p:attrName>
                                        </p:attrNameLst>
                                      </p:cBhvr>
                                      <p:to>
                                        <p:strVal val="0.25"/>
                                      </p:to>
                                    </p:set>
                                    <p:animEffect filter="image" prLst="opacity: 0.25">
                                      <p:cBhvr rctx="IE">
                                        <p:cTn id="92" dur="indefinite"/>
                                        <p:tgtEl>
                                          <p:spTgt spid="8">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mph" presetSubtype="0" nodeType="clickEffect">
                                  <p:stCondLst>
                                    <p:cond delay="0"/>
                                  </p:stCondLst>
                                  <p:childTnLst>
                                    <p:set>
                                      <p:cBhvr rctx="PPT">
                                        <p:cTn id="96" dur="indefinite"/>
                                        <p:tgtEl>
                                          <p:spTgt spid="8">
                                            <p:txEl>
                                              <p:pRg st="7" end="7"/>
                                            </p:txEl>
                                          </p:spTgt>
                                        </p:tgtEl>
                                        <p:attrNameLst>
                                          <p:attrName>style.opacity</p:attrName>
                                        </p:attrNameLst>
                                      </p:cBhvr>
                                      <p:to>
                                        <p:strVal val="0.25"/>
                                      </p:to>
                                    </p:set>
                                    <p:animEffect filter="image" prLst="opacity: 0.25">
                                      <p:cBhvr rctx="IE">
                                        <p:cTn id="97" dur="indefinite"/>
                                        <p:tgtEl>
                                          <p:spTgt spid="8">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mph" presetSubtype="0" nodeType="clickEffect">
                                  <p:stCondLst>
                                    <p:cond delay="0"/>
                                  </p:stCondLst>
                                  <p:childTnLst>
                                    <p:set>
                                      <p:cBhvr rctx="PPT">
                                        <p:cTn id="101" dur="indefinite"/>
                                        <p:tgtEl>
                                          <p:spTgt spid="8">
                                            <p:txEl>
                                              <p:pRg st="8" end="8"/>
                                            </p:txEl>
                                          </p:spTgt>
                                        </p:tgtEl>
                                        <p:attrNameLst>
                                          <p:attrName>style.opacity</p:attrName>
                                        </p:attrNameLst>
                                      </p:cBhvr>
                                      <p:to>
                                        <p:strVal val="0.25"/>
                                      </p:to>
                                    </p:set>
                                    <p:animEffect filter="image" prLst="opacity: 0.25">
                                      <p:cBhvr rctx="IE">
                                        <p:cTn id="102" dur="indefinite"/>
                                        <p:tgtEl>
                                          <p:spTgt spid="8">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mph" presetSubtype="0" nodeType="clickEffect">
                                  <p:stCondLst>
                                    <p:cond delay="0"/>
                                  </p:stCondLst>
                                  <p:childTnLst>
                                    <p:set>
                                      <p:cBhvr rctx="PPT">
                                        <p:cTn id="106" dur="indefinite"/>
                                        <p:tgtEl>
                                          <p:spTgt spid="8">
                                            <p:txEl>
                                              <p:pRg st="10" end="10"/>
                                            </p:txEl>
                                          </p:spTgt>
                                        </p:tgtEl>
                                        <p:attrNameLst>
                                          <p:attrName>style.opacity</p:attrName>
                                        </p:attrNameLst>
                                      </p:cBhvr>
                                      <p:to>
                                        <p:strVal val="0.25"/>
                                      </p:to>
                                    </p:set>
                                    <p:animEffect filter="image" prLst="opacity: 0.25">
                                      <p:cBhvr rctx="IE">
                                        <p:cTn id="107" dur="indefinite"/>
                                        <p:tgtEl>
                                          <p:spTgt spid="8">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mph" presetSubtype="0" nodeType="clickEffect">
                                  <p:stCondLst>
                                    <p:cond delay="0"/>
                                  </p:stCondLst>
                                  <p:childTnLst>
                                    <p:set>
                                      <p:cBhvr rctx="PPT">
                                        <p:cTn id="111" dur="indefinite"/>
                                        <p:tgtEl>
                                          <p:spTgt spid="8">
                                            <p:txEl>
                                              <p:pRg st="11" end="11"/>
                                            </p:txEl>
                                          </p:spTgt>
                                        </p:tgtEl>
                                        <p:attrNameLst>
                                          <p:attrName>style.opacity</p:attrName>
                                        </p:attrNameLst>
                                      </p:cBhvr>
                                      <p:to>
                                        <p:strVal val="0.25"/>
                                      </p:to>
                                    </p:set>
                                    <p:animEffect filter="image" prLst="opacity: 0.25">
                                      <p:cBhvr rctx="IE">
                                        <p:cTn id="112" dur="indefinite"/>
                                        <p:tgtEl>
                                          <p:spTgt spid="8">
                                            <p:txEl>
                                              <p:pRg st="11" end="1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mph" presetSubtype="0" nodeType="clickEffect">
                                  <p:stCondLst>
                                    <p:cond delay="0"/>
                                  </p:stCondLst>
                                  <p:childTnLst>
                                    <p:set>
                                      <p:cBhvr rctx="PPT">
                                        <p:cTn id="116" dur="indefinite"/>
                                        <p:tgtEl>
                                          <p:spTgt spid="8">
                                            <p:txEl>
                                              <p:pRg st="13" end="13"/>
                                            </p:txEl>
                                          </p:spTgt>
                                        </p:tgtEl>
                                        <p:attrNameLst>
                                          <p:attrName>style.opacity</p:attrName>
                                        </p:attrNameLst>
                                      </p:cBhvr>
                                      <p:to>
                                        <p:strVal val="0.25"/>
                                      </p:to>
                                    </p:set>
                                    <p:animEffect filter="image" prLst="opacity: 0.25">
                                      <p:cBhvr rctx="IE">
                                        <p:cTn id="117" dur="indefinite"/>
                                        <p:tgtEl>
                                          <p:spTgt spid="8">
                                            <p:txEl>
                                              <p:pRg st="13" end="13"/>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mph" presetSubtype="0" nodeType="clickEffect">
                                  <p:stCondLst>
                                    <p:cond delay="0"/>
                                  </p:stCondLst>
                                  <p:childTnLst>
                                    <p:set>
                                      <p:cBhvr rctx="PPT">
                                        <p:cTn id="121" dur="indefinite"/>
                                        <p:tgtEl>
                                          <p:spTgt spid="8">
                                            <p:txEl>
                                              <p:pRg st="14" end="14"/>
                                            </p:txEl>
                                          </p:spTgt>
                                        </p:tgtEl>
                                        <p:attrNameLst>
                                          <p:attrName>style.opacity</p:attrName>
                                        </p:attrNameLst>
                                      </p:cBhvr>
                                      <p:to>
                                        <p:strVal val="0.25"/>
                                      </p:to>
                                    </p:set>
                                    <p:animEffect filter="image" prLst="opacity: 0.25">
                                      <p:cBhvr rctx="IE">
                                        <p:cTn id="122" dur="indefinite"/>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94"/>
            <a:ext cx="8305800" cy="1193493"/>
          </a:xfrm>
        </p:spPr>
        <p:txBody>
          <a:bodyPr/>
          <a:lstStyle/>
          <a:p>
            <a:r>
              <a:rPr lang="en-US" dirty="0"/>
              <a:t>SCALING CAREER PATHWAYS</a:t>
            </a:r>
            <a:br>
              <a:rPr lang="en-US" dirty="0"/>
            </a:br>
            <a:r>
              <a:rPr lang="en-US" sz="2000" dirty="0">
                <a:solidFill>
                  <a:srgbClr val="414042"/>
                </a:solidFill>
              </a:rPr>
              <a:t>Future Directions</a:t>
            </a:r>
          </a:p>
        </p:txBody>
      </p:sp>
      <p:sp>
        <p:nvSpPr>
          <p:cNvPr id="8" name="TextBox 7"/>
          <p:cNvSpPr txBox="1"/>
          <p:nvPr/>
        </p:nvSpPr>
        <p:spPr>
          <a:xfrm>
            <a:off x="150829" y="1167804"/>
            <a:ext cx="9068586" cy="5786199"/>
          </a:xfrm>
          <a:prstGeom prst="rect">
            <a:avLst/>
          </a:prstGeom>
          <a:noFill/>
        </p:spPr>
        <p:txBody>
          <a:bodyPr wrap="square" rtlCol="0">
            <a:spAutoFit/>
          </a:bodyPr>
          <a:lstStyle/>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noProof="0" dirty="0">
                <a:solidFill>
                  <a:srgbClr val="58585B"/>
                </a:solidFill>
                <a:latin typeface="Helvetica Neue" panose="02000403000000020004" pitchFamily="50" charset="0"/>
              </a:rPr>
              <a:t>Codifying Career Pathways </a:t>
            </a:r>
            <a:endParaRPr kumimoji="0" lang="en-US" sz="1600" b="1"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endParaRPr>
          </a:p>
          <a:p>
            <a:pPr marL="671513" marR="0" lvl="1"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rPr>
              <a:t>Built </a:t>
            </a:r>
            <a:r>
              <a:rPr kumimoji="0" lang="en-US" sz="1600" b="0"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hlinkClick r:id="rId2" action="ppaction://hlinkfile"/>
              </a:rPr>
              <a:t>GP Pathways</a:t>
            </a:r>
            <a:r>
              <a:rPr kumimoji="0" lang="en-US" sz="1600" b="0" i="0" u="none" strike="noStrike" kern="1200" cap="none" spc="0" normalizeH="0" noProof="0" dirty="0">
                <a:ln>
                  <a:noFill/>
                </a:ln>
                <a:solidFill>
                  <a:srgbClr val="58585B"/>
                </a:solidFill>
                <a:effectLst/>
                <a:uLnTx/>
                <a:uFillTx/>
                <a:latin typeface="Helvetica Neue" panose="02000403000000020004" pitchFamily="50" charset="0"/>
                <a:ea typeface="+mn-ea"/>
                <a:cs typeface="+mn-cs"/>
                <a:hlinkClick r:id="rId2" action="ppaction://hlinkfile"/>
              </a:rPr>
              <a:t> web portal </a:t>
            </a:r>
            <a:r>
              <a:rPr kumimoji="0" lang="en-US" sz="1600" b="0" i="0" u="none" strike="noStrike" kern="1200" cap="none" spc="0" normalizeH="0" noProof="0" dirty="0">
                <a:ln>
                  <a:noFill/>
                </a:ln>
                <a:solidFill>
                  <a:srgbClr val="58585B"/>
                </a:solidFill>
                <a:effectLst/>
                <a:uLnTx/>
                <a:uFillTx/>
                <a:latin typeface="Helvetica Neue" panose="02000403000000020004" pitchFamily="50" charset="0"/>
                <a:ea typeface="+mn-ea"/>
                <a:cs typeface="+mn-cs"/>
              </a:rPr>
              <a:t>to capture successfully mapped regional pathways</a:t>
            </a:r>
          </a:p>
          <a:p>
            <a:pPr marL="671513" marR="0" lvl="1"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rgbClr val="58585B"/>
                </a:solidFill>
                <a:latin typeface="Helvetica Neue" panose="02000403000000020004" pitchFamily="50" charset="0"/>
              </a:rPr>
              <a:t>Aligning</a:t>
            </a:r>
            <a:r>
              <a:rPr lang="en-US" sz="1600" dirty="0">
                <a:solidFill>
                  <a:srgbClr val="58585B"/>
                </a:solidFill>
                <a:latin typeface="Helvetica Neue" panose="02000403000000020004" pitchFamily="50" charset="0"/>
              </a:rPr>
              <a:t> with new State of Illinois Career Pathways Endorsement Portal</a:t>
            </a:r>
          </a:p>
          <a:p>
            <a:pPr marL="671513" marR="0" lvl="1"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58585B"/>
                </a:solidFill>
                <a:latin typeface="Helvetica Neue" panose="02000403000000020004" pitchFamily="50" charset="0"/>
              </a:rPr>
              <a:t>Beginning to onboard local districts in inputting data into new portal for endorsement review</a:t>
            </a:r>
            <a:endParaRPr kumimoji="0" lang="en-US" sz="1600" b="0"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endParaRPr>
          </a:p>
          <a:p>
            <a:pPr marL="671513" marR="0" lvl="1"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endParaRP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rPr>
              <a:t>Building ESSA Competency</a:t>
            </a:r>
            <a:r>
              <a:rPr kumimoji="0" lang="en-US" sz="1600" b="1" i="0" u="none" strike="noStrike" kern="1200" cap="none" spc="0" normalizeH="0" noProof="0" dirty="0">
                <a:ln>
                  <a:noFill/>
                </a:ln>
                <a:solidFill>
                  <a:srgbClr val="58585B"/>
                </a:solidFill>
                <a:effectLst/>
                <a:uLnTx/>
                <a:uFillTx/>
                <a:latin typeface="Helvetica Neue" panose="02000403000000020004" pitchFamily="50" charset="0"/>
                <a:ea typeface="+mn-ea"/>
                <a:cs typeface="+mn-cs"/>
              </a:rPr>
              <a:t> and Capacity</a:t>
            </a:r>
            <a:endParaRPr kumimoji="0" lang="en-US" sz="1600" b="1"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endParaRPr>
          </a:p>
          <a:p>
            <a:pPr marL="671513" marR="0" lvl="1"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rPr>
              <a:t>Hosting regional Pathways</a:t>
            </a:r>
            <a:r>
              <a:rPr kumimoji="0" lang="en-US" sz="1600" b="0" i="0" u="none" strike="noStrike" kern="1200" cap="none" spc="0" normalizeH="0" noProof="0" dirty="0">
                <a:ln>
                  <a:noFill/>
                </a:ln>
                <a:solidFill>
                  <a:srgbClr val="58585B"/>
                </a:solidFill>
                <a:effectLst/>
                <a:uLnTx/>
                <a:uFillTx/>
                <a:latin typeface="Helvetica Neue" panose="02000403000000020004" pitchFamily="50" charset="0"/>
                <a:ea typeface="+mn-ea"/>
                <a:cs typeface="+mn-cs"/>
              </a:rPr>
              <a:t> Summits to </a:t>
            </a:r>
            <a:r>
              <a:rPr kumimoji="0" lang="en-US" sz="1600" b="0" i="0" u="none" strike="noStrike" kern="1200" cap="none" spc="0" normalizeH="0" noProof="0" dirty="0" err="1">
                <a:ln>
                  <a:noFill/>
                </a:ln>
                <a:solidFill>
                  <a:srgbClr val="58585B"/>
                </a:solidFill>
                <a:effectLst/>
                <a:uLnTx/>
                <a:uFillTx/>
                <a:latin typeface="Helvetica Neue" panose="02000403000000020004" pitchFamily="50" charset="0"/>
                <a:ea typeface="+mn-ea"/>
                <a:cs typeface="+mn-cs"/>
              </a:rPr>
              <a:t>regulary</a:t>
            </a:r>
            <a:r>
              <a:rPr kumimoji="0" lang="en-US" sz="1600" b="0" i="0" u="none" strike="noStrike" kern="1200" cap="none" spc="0" normalizeH="0" noProof="0" dirty="0">
                <a:ln>
                  <a:noFill/>
                </a:ln>
                <a:solidFill>
                  <a:srgbClr val="58585B"/>
                </a:solidFill>
                <a:effectLst/>
                <a:uLnTx/>
                <a:uFillTx/>
                <a:latin typeface="Helvetica Neue" panose="02000403000000020004" pitchFamily="50" charset="0"/>
                <a:ea typeface="+mn-ea"/>
                <a:cs typeface="+mn-cs"/>
              </a:rPr>
              <a:t> and consistently engagement district leadership.</a:t>
            </a:r>
          </a:p>
          <a:p>
            <a:pPr marL="671513" marR="0" lvl="1"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rgbClr val="58585B"/>
                </a:solidFill>
                <a:latin typeface="Helvetica Neue" panose="02000403000000020004" pitchFamily="50" charset="0"/>
              </a:rPr>
              <a:t>Focused</a:t>
            </a:r>
            <a:r>
              <a:rPr lang="en-US" sz="1600" dirty="0">
                <a:solidFill>
                  <a:srgbClr val="58585B"/>
                </a:solidFill>
                <a:latin typeface="Helvetica Neue" panose="02000403000000020004" pitchFamily="50" charset="0"/>
              </a:rPr>
              <a:t> on scaling pathways mapping, sharing college and career readiness resources, and bolstering superintendent understanding of new expectations</a:t>
            </a:r>
            <a:endParaRPr kumimoji="0" lang="en-US" sz="1600" b="0"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endParaRP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endParaRP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solidFill>
                  <a:srgbClr val="58585B"/>
                </a:solidFill>
                <a:effectLst/>
                <a:uLnTx/>
                <a:uFillTx/>
                <a:latin typeface="Helvetica Neue" panose="02000403000000020004" pitchFamily="50" charset="0"/>
                <a:ea typeface="+mn-ea"/>
                <a:cs typeface="+mn-cs"/>
              </a:rPr>
              <a:t>Backmapping</a:t>
            </a:r>
            <a:r>
              <a:rPr kumimoji="0" lang="en-US" sz="1600" b="1" i="0" u="none" strike="noStrike" kern="1200" cap="none" spc="0" normalizeH="0" noProof="0" dirty="0">
                <a:ln>
                  <a:noFill/>
                </a:ln>
                <a:solidFill>
                  <a:srgbClr val="58585B"/>
                </a:solidFill>
                <a:effectLst/>
                <a:uLnTx/>
                <a:uFillTx/>
                <a:latin typeface="Helvetica Neue" panose="02000403000000020004" pitchFamily="50" charset="0"/>
                <a:ea typeface="+mn-ea"/>
                <a:cs typeface="+mn-cs"/>
              </a:rPr>
              <a:t> New Pre-Apprenticeship Programs</a:t>
            </a:r>
            <a:endParaRPr kumimoji="0" lang="en-US" sz="1600" b="1"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endParaRPr>
          </a:p>
          <a:p>
            <a:pPr marL="671513" marR="0" lvl="1"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rPr>
              <a:t>Work with</a:t>
            </a:r>
            <a:r>
              <a:rPr kumimoji="0" lang="en-US" sz="1600" b="0" i="0" u="none" strike="noStrike" kern="1200" cap="none" spc="0" normalizeH="0" noProof="0" dirty="0">
                <a:ln>
                  <a:noFill/>
                </a:ln>
                <a:solidFill>
                  <a:srgbClr val="58585B"/>
                </a:solidFill>
                <a:effectLst/>
                <a:uLnTx/>
                <a:uFillTx/>
                <a:latin typeface="Helvetica Neue" panose="02000403000000020004" pitchFamily="50" charset="0"/>
                <a:ea typeface="+mn-ea"/>
                <a:cs typeface="+mn-cs"/>
              </a:rPr>
              <a:t> Illinois Central College partners to map apprenticeship and pre-</a:t>
            </a:r>
            <a:r>
              <a:rPr kumimoji="0" lang="en-US" sz="1600" b="0" i="0" u="none" strike="noStrike" kern="1200" cap="none" spc="0" normalizeH="0" noProof="0" dirty="0" err="1">
                <a:ln>
                  <a:noFill/>
                </a:ln>
                <a:solidFill>
                  <a:srgbClr val="58585B"/>
                </a:solidFill>
                <a:effectLst/>
                <a:uLnTx/>
                <a:uFillTx/>
                <a:latin typeface="Helvetica Neue" panose="02000403000000020004" pitchFamily="50" charset="0"/>
                <a:ea typeface="+mn-ea"/>
                <a:cs typeface="+mn-cs"/>
              </a:rPr>
              <a:t>apprenticehip</a:t>
            </a:r>
            <a:r>
              <a:rPr kumimoji="0" lang="en-US" sz="1600" b="0" i="0" u="none" strike="noStrike" kern="1200" cap="none" spc="0" normalizeH="0" noProof="0" dirty="0">
                <a:ln>
                  <a:noFill/>
                </a:ln>
                <a:solidFill>
                  <a:srgbClr val="58585B"/>
                </a:solidFill>
                <a:effectLst/>
                <a:uLnTx/>
                <a:uFillTx/>
                <a:latin typeface="Helvetica Neue" panose="02000403000000020004" pitchFamily="50" charset="0"/>
                <a:ea typeface="+mn-ea"/>
                <a:cs typeface="+mn-cs"/>
              </a:rPr>
              <a:t> competencies to junior and senior high school coursework to further bolster pathways endorsement model</a:t>
            </a:r>
            <a:endParaRPr kumimoji="0" lang="en-US" sz="1600" b="0"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endParaRPr>
          </a:p>
          <a:p>
            <a:pPr marL="671513" marR="0" lvl="1"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58585B"/>
                </a:solidFill>
                <a:latin typeface="Helvetica Neue" panose="02000403000000020004" pitchFamily="50" charset="0"/>
              </a:rPr>
              <a:t>Work to adopt shared ‘Essential Skill’ framework, expectations, and curriculum across school district and community partners, aligned to PWR/ESSA expectations.</a:t>
            </a:r>
            <a:endParaRPr kumimoji="0" lang="en-US" sz="1600" b="1"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endParaRP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rPr>
              <a:t>Data &amp; Accountability</a:t>
            </a:r>
            <a:r>
              <a:rPr kumimoji="0" lang="en-US" sz="1600" b="1" i="0" u="none" strike="noStrike" kern="1200" cap="none" spc="0" normalizeH="0" noProof="0" dirty="0">
                <a:ln>
                  <a:noFill/>
                </a:ln>
                <a:solidFill>
                  <a:srgbClr val="58585B"/>
                </a:solidFill>
                <a:effectLst/>
                <a:uLnTx/>
                <a:uFillTx/>
                <a:latin typeface="Helvetica Neue" panose="02000403000000020004" pitchFamily="50" charset="0"/>
                <a:ea typeface="+mn-ea"/>
                <a:cs typeface="+mn-cs"/>
              </a:rPr>
              <a:t> Systems</a:t>
            </a:r>
            <a:endParaRPr kumimoji="0" lang="en-US" sz="1600" b="1"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endParaRPr>
          </a:p>
          <a:p>
            <a:pPr marL="671513" marR="0" lvl="1"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noProof="0" dirty="0">
                <a:solidFill>
                  <a:srgbClr val="58585B"/>
                </a:solidFill>
                <a:latin typeface="Helvetica Neue" panose="02000403000000020004" pitchFamily="50" charset="0"/>
              </a:rPr>
              <a:t>Establish key shared metrics for key local secondary and post-secondary indicators and data sharing agreements to support accountability.</a:t>
            </a:r>
          </a:p>
          <a:p>
            <a:pPr marL="671513" marR="0" lvl="1"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noProof="0" dirty="0">
                <a:solidFill>
                  <a:srgbClr val="58585B"/>
                </a:solidFill>
                <a:latin typeface="Helvetica Neue" panose="02000403000000020004" pitchFamily="50" charset="0"/>
              </a:rPr>
              <a:t>Align key partners to establish an accountability team to assess data semi-annually.</a:t>
            </a:r>
            <a:endParaRPr kumimoji="0" lang="en-US" sz="1600" b="0"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8585B"/>
              </a:solidFill>
              <a:effectLst/>
              <a:uLnTx/>
              <a:uFillTx/>
              <a:latin typeface="Helvetica Neue" panose="02000403000000020004" pitchFamily="50" charset="0"/>
              <a:ea typeface="+mn-ea"/>
              <a:cs typeface="+mn-cs"/>
            </a:endParaRPr>
          </a:p>
        </p:txBody>
      </p:sp>
    </p:spTree>
    <p:extLst>
      <p:ext uri="{BB962C8B-B14F-4D97-AF65-F5344CB8AC3E}">
        <p14:creationId xmlns:p14="http://schemas.microsoft.com/office/powerpoint/2010/main" val="190672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1000"/>
                                        <p:tgtEl>
                                          <p:spTgt spid="8">
                                            <p:txEl>
                                              <p:pRg st="6" end="6"/>
                                            </p:txEl>
                                          </p:spTgt>
                                        </p:tgtEl>
                                      </p:cBhvr>
                                    </p:animEffect>
                                    <p:anim calcmode="lin" valueType="num">
                                      <p:cBhvr>
                                        <p:cTn id="3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fade">
                                      <p:cBhvr>
                                        <p:cTn id="39" dur="1000"/>
                                        <p:tgtEl>
                                          <p:spTgt spid="8">
                                            <p:txEl>
                                              <p:pRg st="7" end="7"/>
                                            </p:txEl>
                                          </p:spTgt>
                                        </p:tgtEl>
                                      </p:cBhvr>
                                    </p:animEffect>
                                    <p:anim calcmode="lin" valueType="num">
                                      <p:cBhvr>
                                        <p:cTn id="4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xEl>
                                              <p:pRg st="9" end="9"/>
                                            </p:txEl>
                                          </p:spTgt>
                                        </p:tgtEl>
                                        <p:attrNameLst>
                                          <p:attrName>style.visibility</p:attrName>
                                        </p:attrNameLst>
                                      </p:cBhvr>
                                      <p:to>
                                        <p:strVal val="visible"/>
                                      </p:to>
                                    </p:set>
                                    <p:animEffect transition="in" filter="fade">
                                      <p:cBhvr>
                                        <p:cTn id="46" dur="1000"/>
                                        <p:tgtEl>
                                          <p:spTgt spid="8">
                                            <p:txEl>
                                              <p:pRg st="9" end="9"/>
                                            </p:txEl>
                                          </p:spTgt>
                                        </p:tgtEl>
                                      </p:cBhvr>
                                    </p:animEffect>
                                    <p:anim calcmode="lin" valueType="num">
                                      <p:cBhvr>
                                        <p:cTn id="47"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
                                            <p:txEl>
                                              <p:pRg st="10" end="10"/>
                                            </p:txEl>
                                          </p:spTgt>
                                        </p:tgtEl>
                                        <p:attrNameLst>
                                          <p:attrName>style.visibility</p:attrName>
                                        </p:attrNameLst>
                                      </p:cBhvr>
                                      <p:to>
                                        <p:strVal val="visible"/>
                                      </p:to>
                                    </p:set>
                                    <p:animEffect transition="in" filter="fade">
                                      <p:cBhvr>
                                        <p:cTn id="51" dur="1000"/>
                                        <p:tgtEl>
                                          <p:spTgt spid="8">
                                            <p:txEl>
                                              <p:pRg st="10" end="10"/>
                                            </p:txEl>
                                          </p:spTgt>
                                        </p:tgtEl>
                                      </p:cBhvr>
                                    </p:animEffect>
                                    <p:anim calcmode="lin" valueType="num">
                                      <p:cBhvr>
                                        <p:cTn id="52"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8">
                                            <p:txEl>
                                              <p:pRg st="11" end="11"/>
                                            </p:txEl>
                                          </p:spTgt>
                                        </p:tgtEl>
                                        <p:attrNameLst>
                                          <p:attrName>style.visibility</p:attrName>
                                        </p:attrNameLst>
                                      </p:cBhvr>
                                      <p:to>
                                        <p:strVal val="visible"/>
                                      </p:to>
                                    </p:set>
                                    <p:animEffect transition="in" filter="fade">
                                      <p:cBhvr>
                                        <p:cTn id="56" dur="1000"/>
                                        <p:tgtEl>
                                          <p:spTgt spid="8">
                                            <p:txEl>
                                              <p:pRg st="11" end="11"/>
                                            </p:txEl>
                                          </p:spTgt>
                                        </p:tgtEl>
                                      </p:cBhvr>
                                    </p:animEffect>
                                    <p:anim calcmode="lin" valueType="num">
                                      <p:cBhvr>
                                        <p:cTn id="57"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13" end="13"/>
                                            </p:txEl>
                                          </p:spTgt>
                                        </p:tgtEl>
                                        <p:attrNameLst>
                                          <p:attrName>style.visibility</p:attrName>
                                        </p:attrNameLst>
                                      </p:cBhvr>
                                      <p:to>
                                        <p:strVal val="visible"/>
                                      </p:to>
                                    </p:set>
                                    <p:animEffect transition="in" filter="fade">
                                      <p:cBhvr>
                                        <p:cTn id="63" dur="1000"/>
                                        <p:tgtEl>
                                          <p:spTgt spid="8">
                                            <p:txEl>
                                              <p:pRg st="13" end="13"/>
                                            </p:txEl>
                                          </p:spTgt>
                                        </p:tgtEl>
                                      </p:cBhvr>
                                    </p:animEffect>
                                    <p:anim calcmode="lin" valueType="num">
                                      <p:cBhvr>
                                        <p:cTn id="64"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13" end="13"/>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8">
                                            <p:txEl>
                                              <p:pRg st="14" end="14"/>
                                            </p:txEl>
                                          </p:spTgt>
                                        </p:tgtEl>
                                        <p:attrNameLst>
                                          <p:attrName>style.visibility</p:attrName>
                                        </p:attrNameLst>
                                      </p:cBhvr>
                                      <p:to>
                                        <p:strVal val="visible"/>
                                      </p:to>
                                    </p:set>
                                    <p:animEffect transition="in" filter="fade">
                                      <p:cBhvr>
                                        <p:cTn id="68" dur="1000"/>
                                        <p:tgtEl>
                                          <p:spTgt spid="8">
                                            <p:txEl>
                                              <p:pRg st="14" end="14"/>
                                            </p:txEl>
                                          </p:spTgt>
                                        </p:tgtEl>
                                      </p:cBhvr>
                                    </p:animEffect>
                                    <p:anim calcmode="lin" valueType="num">
                                      <p:cBhvr>
                                        <p:cTn id="69" dur="1000" fill="hold"/>
                                        <p:tgtEl>
                                          <p:spTgt spid="8">
                                            <p:txEl>
                                              <p:pRg st="14" end="14"/>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14" end="14"/>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8">
                                            <p:txEl>
                                              <p:pRg st="15" end="15"/>
                                            </p:txEl>
                                          </p:spTgt>
                                        </p:tgtEl>
                                        <p:attrNameLst>
                                          <p:attrName>style.visibility</p:attrName>
                                        </p:attrNameLst>
                                      </p:cBhvr>
                                      <p:to>
                                        <p:strVal val="visible"/>
                                      </p:to>
                                    </p:set>
                                    <p:animEffect transition="in" filter="fade">
                                      <p:cBhvr>
                                        <p:cTn id="73" dur="1000"/>
                                        <p:tgtEl>
                                          <p:spTgt spid="8">
                                            <p:txEl>
                                              <p:pRg st="15" end="15"/>
                                            </p:txEl>
                                          </p:spTgt>
                                        </p:tgtEl>
                                      </p:cBhvr>
                                    </p:animEffect>
                                    <p:anim calcmode="lin" valueType="num">
                                      <p:cBhvr>
                                        <p:cTn id="74" dur="1000" fill="hold"/>
                                        <p:tgtEl>
                                          <p:spTgt spid="8">
                                            <p:txEl>
                                              <p:pRg st="15" end="15"/>
                                            </p:txEl>
                                          </p:spTgt>
                                        </p:tgtEl>
                                        <p:attrNameLst>
                                          <p:attrName>ppt_x</p:attrName>
                                        </p:attrNameLst>
                                      </p:cBhvr>
                                      <p:tavLst>
                                        <p:tav tm="0">
                                          <p:val>
                                            <p:strVal val="#ppt_x"/>
                                          </p:val>
                                        </p:tav>
                                        <p:tav tm="100000">
                                          <p:val>
                                            <p:strVal val="#ppt_x"/>
                                          </p:val>
                                        </p:tav>
                                      </p:tavLst>
                                    </p:anim>
                                    <p:anim calcmode="lin" valueType="num">
                                      <p:cBhvr>
                                        <p:cTn id="75" dur="1000" fill="hold"/>
                                        <p:tgtEl>
                                          <p:spTgt spid="8">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9" presetClass="emph" presetSubtype="0" nodeType="clickEffect">
                                  <p:stCondLst>
                                    <p:cond delay="0"/>
                                  </p:stCondLst>
                                  <p:childTnLst>
                                    <p:set>
                                      <p:cBhvr rctx="PPT">
                                        <p:cTn id="79" dur="indefinite"/>
                                        <p:tgtEl>
                                          <p:spTgt spid="8">
                                            <p:txEl>
                                              <p:pRg st="1" end="1"/>
                                            </p:txEl>
                                          </p:spTgt>
                                        </p:tgtEl>
                                        <p:attrNameLst>
                                          <p:attrName>style.opacity</p:attrName>
                                        </p:attrNameLst>
                                      </p:cBhvr>
                                      <p:to>
                                        <p:strVal val="0.25"/>
                                      </p:to>
                                    </p:set>
                                    <p:animEffect filter="image" prLst="opacity: 0.25">
                                      <p:cBhvr rctx="IE">
                                        <p:cTn id="80" dur="indefinite"/>
                                        <p:tgtEl>
                                          <p:spTgt spid="8">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mph" presetSubtype="0" nodeType="clickEffect">
                                  <p:stCondLst>
                                    <p:cond delay="0"/>
                                  </p:stCondLst>
                                  <p:childTnLst>
                                    <p:set>
                                      <p:cBhvr rctx="PPT">
                                        <p:cTn id="84" dur="indefinite"/>
                                        <p:tgtEl>
                                          <p:spTgt spid="8">
                                            <p:txEl>
                                              <p:pRg st="2" end="2"/>
                                            </p:txEl>
                                          </p:spTgt>
                                        </p:tgtEl>
                                        <p:attrNameLst>
                                          <p:attrName>style.opacity</p:attrName>
                                        </p:attrNameLst>
                                      </p:cBhvr>
                                      <p:to>
                                        <p:strVal val="0.25"/>
                                      </p:to>
                                    </p:set>
                                    <p:animEffect filter="image" prLst="opacity: 0.25">
                                      <p:cBhvr rctx="IE">
                                        <p:cTn id="85" dur="indefinite"/>
                                        <p:tgtEl>
                                          <p:spTgt spid="8">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mph" presetSubtype="0" nodeType="clickEffect">
                                  <p:stCondLst>
                                    <p:cond delay="0"/>
                                  </p:stCondLst>
                                  <p:childTnLst>
                                    <p:set>
                                      <p:cBhvr rctx="PPT">
                                        <p:cTn id="89" dur="indefinite"/>
                                        <p:tgtEl>
                                          <p:spTgt spid="8">
                                            <p:txEl>
                                              <p:pRg st="3" end="3"/>
                                            </p:txEl>
                                          </p:spTgt>
                                        </p:tgtEl>
                                        <p:attrNameLst>
                                          <p:attrName>style.opacity</p:attrName>
                                        </p:attrNameLst>
                                      </p:cBhvr>
                                      <p:to>
                                        <p:strVal val="0.25"/>
                                      </p:to>
                                    </p:set>
                                    <p:animEffect filter="image" prLst="opacity: 0.25">
                                      <p:cBhvr rctx="IE">
                                        <p:cTn id="90" dur="indefinite"/>
                                        <p:tgtEl>
                                          <p:spTgt spid="8">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mph" presetSubtype="0" nodeType="clickEffect">
                                  <p:stCondLst>
                                    <p:cond delay="0"/>
                                  </p:stCondLst>
                                  <p:childTnLst>
                                    <p:set>
                                      <p:cBhvr rctx="PPT">
                                        <p:cTn id="94" dur="indefinite"/>
                                        <p:tgtEl>
                                          <p:spTgt spid="8">
                                            <p:txEl>
                                              <p:pRg st="0" end="0"/>
                                            </p:txEl>
                                          </p:spTgt>
                                        </p:tgtEl>
                                        <p:attrNameLst>
                                          <p:attrName>style.opacity</p:attrName>
                                        </p:attrNameLst>
                                      </p:cBhvr>
                                      <p:to>
                                        <p:strVal val="0.25"/>
                                      </p:to>
                                    </p:set>
                                    <p:animEffect filter="image" prLst="opacity: 0.25">
                                      <p:cBhvr rctx="IE">
                                        <p:cTn id="95" dur="indefinite"/>
                                        <p:tgtEl>
                                          <p:spTgt spid="8">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mph" presetSubtype="0" nodeType="clickEffect">
                                  <p:stCondLst>
                                    <p:cond delay="0"/>
                                  </p:stCondLst>
                                  <p:childTnLst>
                                    <p:set>
                                      <p:cBhvr rctx="PPT">
                                        <p:cTn id="99" dur="indefinite"/>
                                        <p:tgtEl>
                                          <p:spTgt spid="8">
                                            <p:txEl>
                                              <p:pRg st="5" end="5"/>
                                            </p:txEl>
                                          </p:spTgt>
                                        </p:tgtEl>
                                        <p:attrNameLst>
                                          <p:attrName>style.opacity</p:attrName>
                                        </p:attrNameLst>
                                      </p:cBhvr>
                                      <p:to>
                                        <p:strVal val="0.25"/>
                                      </p:to>
                                    </p:set>
                                    <p:animEffect filter="image" prLst="opacity: 0.25">
                                      <p:cBhvr rctx="IE">
                                        <p:cTn id="100" dur="indefinite"/>
                                        <p:tgtEl>
                                          <p:spTgt spid="8">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mph" presetSubtype="0" nodeType="clickEffect">
                                  <p:stCondLst>
                                    <p:cond delay="0"/>
                                  </p:stCondLst>
                                  <p:childTnLst>
                                    <p:set>
                                      <p:cBhvr rctx="PPT">
                                        <p:cTn id="104" dur="indefinite"/>
                                        <p:tgtEl>
                                          <p:spTgt spid="8">
                                            <p:txEl>
                                              <p:pRg st="6" end="6"/>
                                            </p:txEl>
                                          </p:spTgt>
                                        </p:tgtEl>
                                        <p:attrNameLst>
                                          <p:attrName>style.opacity</p:attrName>
                                        </p:attrNameLst>
                                      </p:cBhvr>
                                      <p:to>
                                        <p:strVal val="0.25"/>
                                      </p:to>
                                    </p:set>
                                    <p:animEffect filter="image" prLst="opacity: 0.25">
                                      <p:cBhvr rctx="IE">
                                        <p:cTn id="105" dur="indefinite"/>
                                        <p:tgtEl>
                                          <p:spTgt spid="8">
                                            <p:txEl>
                                              <p:pRg st="6" end="6"/>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mph" presetSubtype="0" nodeType="clickEffect">
                                  <p:stCondLst>
                                    <p:cond delay="0"/>
                                  </p:stCondLst>
                                  <p:childTnLst>
                                    <p:set>
                                      <p:cBhvr rctx="PPT">
                                        <p:cTn id="109" dur="indefinite"/>
                                        <p:tgtEl>
                                          <p:spTgt spid="8">
                                            <p:txEl>
                                              <p:pRg st="7" end="7"/>
                                            </p:txEl>
                                          </p:spTgt>
                                        </p:tgtEl>
                                        <p:attrNameLst>
                                          <p:attrName>style.opacity</p:attrName>
                                        </p:attrNameLst>
                                      </p:cBhvr>
                                      <p:to>
                                        <p:strVal val="0.25"/>
                                      </p:to>
                                    </p:set>
                                    <p:animEffect filter="image" prLst="opacity: 0.25">
                                      <p:cBhvr rctx="IE">
                                        <p:cTn id="110" dur="indefinite"/>
                                        <p:tgtEl>
                                          <p:spTgt spid="8">
                                            <p:txEl>
                                              <p:pRg st="7" end="7"/>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mph" presetSubtype="0" nodeType="clickEffect">
                                  <p:stCondLst>
                                    <p:cond delay="0"/>
                                  </p:stCondLst>
                                  <p:childTnLst>
                                    <p:set>
                                      <p:cBhvr rctx="PPT">
                                        <p:cTn id="114" dur="indefinite"/>
                                        <p:tgtEl>
                                          <p:spTgt spid="8">
                                            <p:txEl>
                                              <p:pRg st="9" end="9"/>
                                            </p:txEl>
                                          </p:spTgt>
                                        </p:tgtEl>
                                        <p:attrNameLst>
                                          <p:attrName>style.opacity</p:attrName>
                                        </p:attrNameLst>
                                      </p:cBhvr>
                                      <p:to>
                                        <p:strVal val="0.25"/>
                                      </p:to>
                                    </p:set>
                                    <p:animEffect filter="image" prLst="opacity: 0.25">
                                      <p:cBhvr rctx="IE">
                                        <p:cTn id="115" dur="indefinite"/>
                                        <p:tgtEl>
                                          <p:spTgt spid="8">
                                            <p:txEl>
                                              <p:pRg st="9" end="9"/>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mph" presetSubtype="0" nodeType="clickEffect">
                                  <p:stCondLst>
                                    <p:cond delay="0"/>
                                  </p:stCondLst>
                                  <p:childTnLst>
                                    <p:set>
                                      <p:cBhvr rctx="PPT">
                                        <p:cTn id="119" dur="indefinite"/>
                                        <p:tgtEl>
                                          <p:spTgt spid="8">
                                            <p:txEl>
                                              <p:pRg st="10" end="10"/>
                                            </p:txEl>
                                          </p:spTgt>
                                        </p:tgtEl>
                                        <p:attrNameLst>
                                          <p:attrName>style.opacity</p:attrName>
                                        </p:attrNameLst>
                                      </p:cBhvr>
                                      <p:to>
                                        <p:strVal val="0.25"/>
                                      </p:to>
                                    </p:set>
                                    <p:animEffect filter="image" prLst="opacity: 0.25">
                                      <p:cBhvr rctx="IE">
                                        <p:cTn id="120" dur="indefinite"/>
                                        <p:tgtEl>
                                          <p:spTgt spid="8">
                                            <p:txEl>
                                              <p:pRg st="10" end="1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mph" presetSubtype="0" nodeType="clickEffect">
                                  <p:stCondLst>
                                    <p:cond delay="0"/>
                                  </p:stCondLst>
                                  <p:childTnLst>
                                    <p:set>
                                      <p:cBhvr rctx="PPT">
                                        <p:cTn id="124" dur="indefinite"/>
                                        <p:tgtEl>
                                          <p:spTgt spid="8">
                                            <p:txEl>
                                              <p:pRg st="11" end="11"/>
                                            </p:txEl>
                                          </p:spTgt>
                                        </p:tgtEl>
                                        <p:attrNameLst>
                                          <p:attrName>style.opacity</p:attrName>
                                        </p:attrNameLst>
                                      </p:cBhvr>
                                      <p:to>
                                        <p:strVal val="0.25"/>
                                      </p:to>
                                    </p:set>
                                    <p:animEffect filter="image" prLst="opacity: 0.25">
                                      <p:cBhvr rctx="IE">
                                        <p:cTn id="125" dur="indefinite"/>
                                        <p:tgtEl>
                                          <p:spTgt spid="8">
                                            <p:txEl>
                                              <p:pRg st="11" end="11"/>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mph" presetSubtype="0" nodeType="clickEffect">
                                  <p:stCondLst>
                                    <p:cond delay="0"/>
                                  </p:stCondLst>
                                  <p:childTnLst>
                                    <p:set>
                                      <p:cBhvr rctx="PPT">
                                        <p:cTn id="129" dur="indefinite"/>
                                        <p:tgtEl>
                                          <p:spTgt spid="8">
                                            <p:txEl>
                                              <p:pRg st="13" end="13"/>
                                            </p:txEl>
                                          </p:spTgt>
                                        </p:tgtEl>
                                        <p:attrNameLst>
                                          <p:attrName>style.opacity</p:attrName>
                                        </p:attrNameLst>
                                      </p:cBhvr>
                                      <p:to>
                                        <p:strVal val="0.25"/>
                                      </p:to>
                                    </p:set>
                                    <p:animEffect filter="image" prLst="opacity: 0.25">
                                      <p:cBhvr rctx="IE">
                                        <p:cTn id="130" dur="indefinite"/>
                                        <p:tgtEl>
                                          <p:spTgt spid="8">
                                            <p:txEl>
                                              <p:pRg st="13" end="13"/>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mph" presetSubtype="0" nodeType="clickEffect">
                                  <p:stCondLst>
                                    <p:cond delay="0"/>
                                  </p:stCondLst>
                                  <p:childTnLst>
                                    <p:set>
                                      <p:cBhvr rctx="PPT">
                                        <p:cTn id="134" dur="indefinite"/>
                                        <p:tgtEl>
                                          <p:spTgt spid="8">
                                            <p:txEl>
                                              <p:pRg st="14" end="14"/>
                                            </p:txEl>
                                          </p:spTgt>
                                        </p:tgtEl>
                                        <p:attrNameLst>
                                          <p:attrName>style.opacity</p:attrName>
                                        </p:attrNameLst>
                                      </p:cBhvr>
                                      <p:to>
                                        <p:strVal val="0.25"/>
                                      </p:to>
                                    </p:set>
                                    <p:animEffect filter="image" prLst="opacity: 0.25">
                                      <p:cBhvr rctx="IE">
                                        <p:cTn id="135" dur="indefinite"/>
                                        <p:tgtEl>
                                          <p:spTgt spid="8">
                                            <p:txEl>
                                              <p:pRg st="14" end="14"/>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mph" presetSubtype="0" nodeType="clickEffect">
                                  <p:stCondLst>
                                    <p:cond delay="0"/>
                                  </p:stCondLst>
                                  <p:childTnLst>
                                    <p:set>
                                      <p:cBhvr rctx="PPT">
                                        <p:cTn id="139" dur="indefinite"/>
                                        <p:tgtEl>
                                          <p:spTgt spid="8">
                                            <p:txEl>
                                              <p:pRg st="15" end="15"/>
                                            </p:txEl>
                                          </p:spTgt>
                                        </p:tgtEl>
                                        <p:attrNameLst>
                                          <p:attrName>style.opacity</p:attrName>
                                        </p:attrNameLst>
                                      </p:cBhvr>
                                      <p:to>
                                        <p:strVal val="0.25"/>
                                      </p:to>
                                    </p:set>
                                    <p:animEffect filter="image" prLst="opacity: 0.25">
                                      <p:cBhvr rctx="IE">
                                        <p:cTn id="140" dur="indefinite"/>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70283" y="4330981"/>
            <a:ext cx="5354607" cy="815562"/>
          </a:xfrm>
        </p:spPr>
        <p:txBody>
          <a:bodyPr/>
          <a:lstStyle/>
          <a:p>
            <a:pPr algn="ctr"/>
            <a:r>
              <a:rPr lang="en-US" dirty="0"/>
              <a:t>THANK YOU</a:t>
            </a:r>
            <a:endParaRPr lang="en-US" sz="2000" dirty="0">
              <a:solidFill>
                <a:srgbClr val="414042"/>
              </a:solidFill>
            </a:endParaRPr>
          </a:p>
        </p:txBody>
      </p:sp>
      <p:cxnSp>
        <p:nvCxnSpPr>
          <p:cNvPr id="5" name="Straight Connector 4"/>
          <p:cNvCxnSpPr/>
          <p:nvPr/>
        </p:nvCxnSpPr>
        <p:spPr>
          <a:xfrm>
            <a:off x="917222" y="3852332"/>
            <a:ext cx="7309556"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7222" y="5446889"/>
            <a:ext cx="7309556"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98366" y="5747236"/>
            <a:ext cx="9540732" cy="523220"/>
          </a:xfrm>
          <a:prstGeom prst="rect">
            <a:avLst/>
          </a:prstGeom>
          <a:noFill/>
        </p:spPr>
        <p:txBody>
          <a:bodyPr wrap="square" rtlCol="0">
            <a:spAutoFit/>
          </a:bodyPr>
          <a:lstStyle/>
          <a:p>
            <a:pPr algn="ctr"/>
            <a:r>
              <a:rPr lang="en-US" sz="2800" dirty="0">
                <a:solidFill>
                  <a:srgbClr val="F26722"/>
                </a:solidFill>
                <a:latin typeface="Montserrat" panose="02000505000000020004" pitchFamily="2" charset="0"/>
                <a:hlinkClick r:id="rId3"/>
              </a:rPr>
              <a:t>bbaker@greaterpeoriaedc.org</a:t>
            </a:r>
            <a:r>
              <a:rPr lang="en-US" sz="2800" dirty="0">
                <a:solidFill>
                  <a:srgbClr val="F26722"/>
                </a:solidFill>
                <a:latin typeface="Montserrat" panose="02000505000000020004" pitchFamily="2" charset="0"/>
              </a:rPr>
              <a:t> | </a:t>
            </a:r>
            <a:r>
              <a:rPr lang="en-US" sz="2800" dirty="0">
                <a:solidFill>
                  <a:srgbClr val="0563C1"/>
                </a:solidFill>
                <a:latin typeface="Montserrat" panose="02000505000000020004" pitchFamily="2" charset="0"/>
              </a:rPr>
              <a:t>309.696.4733</a:t>
            </a:r>
            <a:endParaRPr lang="en-US" sz="1600" dirty="0">
              <a:solidFill>
                <a:srgbClr val="0563C1"/>
              </a:solidFill>
            </a:endParaRPr>
          </a:p>
        </p:txBody>
      </p:sp>
      <p:pic>
        <p:nvPicPr>
          <p:cNvPr id="4" name="Picture 3">
            <a:extLst>
              <a:ext uri="{FF2B5EF4-FFF2-40B4-BE49-F238E27FC236}">
                <a16:creationId xmlns:a16="http://schemas.microsoft.com/office/drawing/2014/main" id="{2AADB20E-DFA4-45FD-A1B6-9F69CBF9D612}"/>
              </a:ext>
            </a:extLst>
          </p:cNvPr>
          <p:cNvPicPr>
            <a:picLocks noChangeAspect="1"/>
          </p:cNvPicPr>
          <p:nvPr/>
        </p:nvPicPr>
        <p:blipFill>
          <a:blip r:embed="rId4"/>
          <a:stretch>
            <a:fillRect/>
          </a:stretch>
        </p:blipFill>
        <p:spPr>
          <a:xfrm>
            <a:off x="2435901" y="500553"/>
            <a:ext cx="4272197" cy="3051433"/>
          </a:xfrm>
          <a:prstGeom prst="rect">
            <a:avLst/>
          </a:prstGeom>
        </p:spPr>
      </p:pic>
    </p:spTree>
    <p:extLst>
      <p:ext uri="{BB962C8B-B14F-4D97-AF65-F5344CB8AC3E}">
        <p14:creationId xmlns:p14="http://schemas.microsoft.com/office/powerpoint/2010/main" val="360455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51"/>
            <a:ext cx="8305800" cy="1193493"/>
          </a:xfrm>
        </p:spPr>
        <p:txBody>
          <a:bodyPr/>
          <a:lstStyle/>
          <a:p>
            <a:r>
              <a:rPr lang="en-US" dirty="0"/>
              <a:t>PEORIA &amp; PEORIA PUBLIC SCHOOLS </a:t>
            </a:r>
            <a:br>
              <a:rPr lang="en-US" dirty="0"/>
            </a:br>
            <a:r>
              <a:rPr lang="en-US" sz="2000" dirty="0">
                <a:solidFill>
                  <a:srgbClr val="414042"/>
                </a:solidFill>
              </a:rPr>
              <a:t>Context &amp; Demographics</a:t>
            </a:r>
          </a:p>
        </p:txBody>
      </p:sp>
      <p:sp>
        <p:nvSpPr>
          <p:cNvPr id="4" name="TextBox 3"/>
          <p:cNvSpPr txBox="1"/>
          <p:nvPr/>
        </p:nvSpPr>
        <p:spPr>
          <a:xfrm>
            <a:off x="565821" y="1257484"/>
            <a:ext cx="3657600" cy="5101397"/>
          </a:xfrm>
          <a:prstGeom prst="rect">
            <a:avLst/>
          </a:prstGeom>
          <a:noFill/>
        </p:spPr>
        <p:txBody>
          <a:bodyPr wrap="square" rtlCol="0">
            <a:spAutoFit/>
          </a:bodyPr>
          <a:lstStyle/>
          <a:p>
            <a:pPr>
              <a:spcAft>
                <a:spcPts val="300"/>
              </a:spcAft>
            </a:pPr>
            <a:r>
              <a:rPr lang="en-US" b="1" u="sng" dirty="0">
                <a:latin typeface="Helvetica Neue" panose="02000403000000020004" pitchFamily="50" charset="0"/>
              </a:rPr>
              <a:t>Peoria Public Schools</a:t>
            </a:r>
            <a:endParaRPr lang="en-US" b="1" dirty="0">
              <a:latin typeface="Helvetica Neue" panose="02000403000000020004" pitchFamily="50" charset="0"/>
            </a:endParaRPr>
          </a:p>
          <a:p>
            <a:pPr marL="285750"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Population: 13,675</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23% White</a:t>
            </a:r>
          </a:p>
          <a:p>
            <a:pPr marL="742950" lvl="1" indent="-285750">
              <a:spcAft>
                <a:spcPts val="300"/>
              </a:spcAft>
              <a:buFont typeface="Arial" panose="020B0604020202020204" pitchFamily="34" charset="0"/>
              <a:buChar char="•"/>
            </a:pPr>
            <a:r>
              <a:rPr lang="en-US" b="1" dirty="0">
                <a:latin typeface="Helvetica Neue" panose="02000403000000020004" pitchFamily="50" charset="0"/>
                <a:ea typeface="MS Mincho" panose="02020609040205080304" pitchFamily="49" charset="-128"/>
                <a:cs typeface="Calibri" panose="020F0502020204030204" pitchFamily="34" charset="0"/>
              </a:rPr>
              <a:t>57% Black</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10% Hispanic </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2% Asian </a:t>
            </a:r>
          </a:p>
          <a:p>
            <a:pPr marL="285750" indent="-285750">
              <a:spcAft>
                <a:spcPts val="300"/>
              </a:spcAft>
              <a:buFont typeface="Arial" panose="020B0604020202020204" pitchFamily="34" charset="0"/>
              <a:buChar char="•"/>
            </a:pPr>
            <a:r>
              <a:rPr lang="en-US" b="1" dirty="0">
                <a:latin typeface="Helvetica Neue" panose="02000403000000020004" pitchFamily="50" charset="0"/>
                <a:ea typeface="MS Mincho" panose="02020609040205080304" pitchFamily="49" charset="-128"/>
                <a:cs typeface="Calibri" panose="020F0502020204030204" pitchFamily="34" charset="0"/>
              </a:rPr>
              <a:t>Low-Income Rate: 75%</a:t>
            </a:r>
          </a:p>
          <a:p>
            <a:pPr marL="285750" indent="-285750">
              <a:spcAft>
                <a:spcPts val="300"/>
              </a:spcAft>
              <a:buFont typeface="Arial" panose="020B0604020202020204" pitchFamily="34" charset="0"/>
              <a:buChar char="•"/>
            </a:pPr>
            <a:r>
              <a:rPr lang="en-US" b="1" dirty="0">
                <a:latin typeface="Helvetica Neue" panose="02000403000000020004" pitchFamily="50" charset="0"/>
                <a:ea typeface="MS Mincho" panose="02020609040205080304" pitchFamily="49" charset="-128"/>
                <a:cs typeface="Calibri" panose="020F0502020204030204" pitchFamily="34" charset="0"/>
              </a:rPr>
              <a:t>Mobility Rate: 21%</a:t>
            </a:r>
          </a:p>
          <a:p>
            <a:pPr marL="285750" indent="-285750">
              <a:spcAft>
                <a:spcPts val="300"/>
              </a:spcAft>
              <a:buFont typeface="Arial" panose="020B0604020202020204" pitchFamily="34" charset="0"/>
              <a:buChar char="•"/>
            </a:pPr>
            <a:r>
              <a:rPr lang="en-US" b="1" dirty="0">
                <a:latin typeface="Helvetica Neue" panose="02000403000000020004" pitchFamily="50" charset="0"/>
                <a:ea typeface="MS Mincho" panose="02020609040205080304" pitchFamily="49" charset="-128"/>
                <a:cs typeface="Calibri" panose="020F0502020204030204" pitchFamily="34" charset="0"/>
              </a:rPr>
              <a:t>Chronic Truancy Rate: 18%</a:t>
            </a:r>
          </a:p>
          <a:p>
            <a:pPr marL="285750" indent="-285750">
              <a:spcAft>
                <a:spcPts val="300"/>
              </a:spcAft>
              <a:buFont typeface="Arial" panose="020B0604020202020204" pitchFamily="34" charset="0"/>
              <a:buChar char="•"/>
            </a:pPr>
            <a:r>
              <a:rPr lang="en-US" b="1" dirty="0">
                <a:latin typeface="Helvetica Neue" panose="02000403000000020004" pitchFamily="50" charset="0"/>
                <a:ea typeface="MS Mincho" panose="02020609040205080304" pitchFamily="49" charset="-128"/>
                <a:cs typeface="Calibri" panose="020F0502020204030204" pitchFamily="34" charset="0"/>
              </a:rPr>
              <a:t>Graduation Rate: 65%</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83% Asian </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73% White</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70% Hispanic</a:t>
            </a:r>
          </a:p>
          <a:p>
            <a:pPr marL="742950" lvl="1" indent="-285750">
              <a:spcAft>
                <a:spcPts val="300"/>
              </a:spcAft>
              <a:buFont typeface="Arial" panose="020B0604020202020204" pitchFamily="34" charset="0"/>
              <a:buChar char="•"/>
            </a:pPr>
            <a:r>
              <a:rPr lang="en-US" b="1" dirty="0">
                <a:latin typeface="Helvetica Neue" panose="02000403000000020004" pitchFamily="50" charset="0"/>
                <a:ea typeface="MS Mincho" panose="02020609040205080304" pitchFamily="49" charset="-128"/>
                <a:cs typeface="Calibri" panose="020F0502020204030204" pitchFamily="34" charset="0"/>
              </a:rPr>
              <a:t>57% Black </a:t>
            </a:r>
          </a:p>
          <a:p>
            <a:pPr marL="742950" lvl="1" indent="-285750">
              <a:spcAft>
                <a:spcPts val="300"/>
              </a:spcAft>
              <a:buFont typeface="Arial" panose="020B0604020202020204" pitchFamily="34" charset="0"/>
              <a:buChar char="•"/>
            </a:pPr>
            <a:endParaRPr lang="en-US" b="1" dirty="0">
              <a:latin typeface="Helvetica Neue" panose="02000403000000020004" pitchFamily="50" charset="0"/>
              <a:ea typeface="MS Mincho" panose="02020609040205080304" pitchFamily="49" charset="-128"/>
              <a:cs typeface="Calibri" panose="020F0502020204030204" pitchFamily="34" charset="0"/>
            </a:endParaRPr>
          </a:p>
          <a:p>
            <a:endParaRPr lang="en-US" b="1" dirty="0">
              <a:latin typeface="Helvetica Neue" panose="02000403000000020004" pitchFamily="50" charset="0"/>
            </a:endParaRPr>
          </a:p>
        </p:txBody>
      </p:sp>
      <p:sp>
        <p:nvSpPr>
          <p:cNvPr id="5" name="Rectangle 4"/>
          <p:cNvSpPr/>
          <p:nvPr/>
        </p:nvSpPr>
        <p:spPr>
          <a:xfrm>
            <a:off x="4223421" y="1191496"/>
            <a:ext cx="4732961" cy="7032694"/>
          </a:xfrm>
          <a:prstGeom prst="rect">
            <a:avLst/>
          </a:prstGeom>
        </p:spPr>
        <p:txBody>
          <a:bodyPr wrap="square">
            <a:spAutoFit/>
          </a:bodyPr>
          <a:lstStyle/>
          <a:p>
            <a:pPr>
              <a:spcAft>
                <a:spcPts val="300"/>
              </a:spcAft>
            </a:pPr>
            <a:r>
              <a:rPr lang="en-US" b="1" u="sng" dirty="0">
                <a:latin typeface="Helvetica Neue" panose="02000403000000020004" pitchFamily="50" charset="0"/>
                <a:ea typeface="MS Mincho" panose="02020609040205080304" pitchFamily="49" charset="-128"/>
                <a:cs typeface="Calibri" panose="020F0502020204030204" pitchFamily="34" charset="0"/>
              </a:rPr>
              <a:t>Peoria</a:t>
            </a:r>
          </a:p>
          <a:p>
            <a:pPr marL="285750"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Population: 115,007</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62% White</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27% Black</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5% Hispanic </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2% Asian </a:t>
            </a:r>
          </a:p>
          <a:p>
            <a:pPr marL="285750" indent="-285750">
              <a:spcAft>
                <a:spcPts val="300"/>
              </a:spcAft>
              <a:buFont typeface="Arial" panose="020B0604020202020204" pitchFamily="34" charset="0"/>
              <a:buChar char="•"/>
            </a:pPr>
            <a:r>
              <a:rPr lang="en-US" b="1" dirty="0">
                <a:latin typeface="Helvetica Neue" panose="02000403000000020004" pitchFamily="50" charset="0"/>
                <a:ea typeface="MS Mincho" panose="02020609040205080304" pitchFamily="49" charset="-128"/>
                <a:cs typeface="Calibri" panose="020F0502020204030204" pitchFamily="34" charset="0"/>
              </a:rPr>
              <a:t>Youth (16 – 19) Unemployment: 29%</a:t>
            </a:r>
          </a:p>
          <a:p>
            <a:pPr marL="285750"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Adult (20 – 64) Unemployment: 8%</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Asian: 6%</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White: 7%</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Hispanic: 12%</a:t>
            </a:r>
          </a:p>
          <a:p>
            <a:pPr marL="742950" lvl="1" indent="-285750">
              <a:spcAft>
                <a:spcPts val="300"/>
              </a:spcAft>
              <a:buFont typeface="Arial" panose="020B0604020202020204" pitchFamily="34" charset="0"/>
              <a:buChar char="•"/>
            </a:pPr>
            <a:r>
              <a:rPr lang="en-US" b="1" dirty="0">
                <a:latin typeface="Helvetica Neue" panose="02000403000000020004" pitchFamily="50" charset="0"/>
                <a:ea typeface="MS Mincho" panose="02020609040205080304" pitchFamily="49" charset="-128"/>
                <a:cs typeface="Calibri" panose="020F0502020204030204" pitchFamily="34" charset="0"/>
              </a:rPr>
              <a:t>Black: 21%</a:t>
            </a:r>
          </a:p>
          <a:p>
            <a:pPr marL="285750"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Poverty Rate: 22%</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Asian: 10%</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White: 15%</a:t>
            </a:r>
          </a:p>
          <a:p>
            <a:pPr marL="742950" lvl="1" indent="-285750">
              <a:spcAft>
                <a:spcPts val="300"/>
              </a:spcAft>
              <a:buFont typeface="Arial" panose="020B0604020202020204" pitchFamily="34" charset="0"/>
              <a:buChar char="•"/>
            </a:pPr>
            <a:r>
              <a:rPr lang="en-US" dirty="0">
                <a:latin typeface="Helvetica Neue" panose="02000403000000020004" pitchFamily="50" charset="0"/>
                <a:ea typeface="MS Mincho" panose="02020609040205080304" pitchFamily="49" charset="-128"/>
                <a:cs typeface="Calibri" panose="020F0502020204030204" pitchFamily="34" charset="0"/>
              </a:rPr>
              <a:t>Hispanic: 30%</a:t>
            </a:r>
          </a:p>
          <a:p>
            <a:pPr marL="742950" lvl="1" indent="-285750">
              <a:spcAft>
                <a:spcPts val="300"/>
              </a:spcAft>
              <a:buFont typeface="Arial" panose="020B0604020202020204" pitchFamily="34" charset="0"/>
              <a:buChar char="•"/>
            </a:pPr>
            <a:r>
              <a:rPr lang="en-US" b="1" dirty="0">
                <a:latin typeface="Helvetica Neue" panose="02000403000000020004" pitchFamily="50" charset="0"/>
                <a:ea typeface="MS Mincho" panose="02020609040205080304" pitchFamily="49" charset="-128"/>
                <a:cs typeface="Calibri" panose="020F0502020204030204" pitchFamily="34" charset="0"/>
              </a:rPr>
              <a:t>Black: 40%</a:t>
            </a:r>
          </a:p>
          <a:p>
            <a:pPr marL="285750" indent="-285750">
              <a:spcAft>
                <a:spcPts val="600"/>
              </a:spcAft>
              <a:buFont typeface="Arial" panose="020B0604020202020204" pitchFamily="34" charset="0"/>
              <a:buChar char="•"/>
            </a:pPr>
            <a:endParaRPr lang="en-US" dirty="0">
              <a:latin typeface="Helvetica Neue" panose="02000403000000020004" pitchFamily="50" charset="0"/>
              <a:ea typeface="MS Mincho" panose="02020609040205080304" pitchFamily="49" charset="-128"/>
              <a:cs typeface="Calibri" panose="020F0502020204030204" pitchFamily="34" charset="0"/>
            </a:endParaRPr>
          </a:p>
          <a:p>
            <a:pPr marL="285750" indent="-285750">
              <a:spcAft>
                <a:spcPts val="600"/>
              </a:spcAft>
              <a:buFont typeface="Arial" panose="020B0604020202020204" pitchFamily="34" charset="0"/>
              <a:buChar char="•"/>
            </a:pPr>
            <a:endParaRPr lang="en-US" sz="1050" dirty="0">
              <a:latin typeface="Helvetica Neue" panose="02000403000000020004" pitchFamily="50" charset="0"/>
              <a:ea typeface="MS Mincho" panose="02020609040205080304" pitchFamily="49" charset="-128"/>
              <a:cs typeface="Calibri" panose="020F0502020204030204" pitchFamily="34" charset="0"/>
            </a:endParaRPr>
          </a:p>
          <a:p>
            <a:pPr>
              <a:spcAft>
                <a:spcPts val="600"/>
              </a:spcAft>
            </a:pPr>
            <a:endParaRPr lang="en-US" dirty="0">
              <a:latin typeface="Helvetica Neue" panose="02000403000000020004" pitchFamily="50" charset="0"/>
              <a:ea typeface="MS Mincho" panose="02020609040205080304" pitchFamily="49" charset="-128"/>
              <a:cs typeface="Calibri" panose="020F0502020204030204" pitchFamily="34" charset="0"/>
            </a:endParaRPr>
          </a:p>
          <a:p>
            <a:pPr marL="285750" indent="-285750">
              <a:spcAft>
                <a:spcPts val="600"/>
              </a:spcAft>
              <a:buFont typeface="Arial" panose="020B0604020202020204" pitchFamily="34" charset="0"/>
              <a:buChar char="•"/>
            </a:pPr>
            <a:endParaRPr lang="en-US" b="1" u="sng" dirty="0">
              <a:latin typeface="Helvetica Neue" panose="02000403000000020004" pitchFamily="50" charset="0"/>
              <a:ea typeface="MS Mincho" panose="02020609040205080304" pitchFamily="49" charset="-128"/>
              <a:cs typeface="Calibri" panose="020F0502020204030204" pitchFamily="34" charset="0"/>
            </a:endParaRPr>
          </a:p>
          <a:p>
            <a:pPr marL="285750" indent="-285750">
              <a:buFont typeface="Arial" panose="020B0604020202020204" pitchFamily="34" charset="0"/>
              <a:buChar char="•"/>
            </a:pPr>
            <a:endParaRPr lang="en-US" dirty="0">
              <a:latin typeface="Helvetica Neue" panose="02000403000000020004" pitchFamily="50" charset="0"/>
              <a:ea typeface="MS Mincho" panose="02020609040205080304" pitchFamily="49" charset="-128"/>
              <a:cs typeface="Calibri" panose="020F0502020204030204" pitchFamily="34" charset="0"/>
            </a:endParaRPr>
          </a:p>
        </p:txBody>
      </p:sp>
    </p:spTree>
    <p:extLst>
      <p:ext uri="{BB962C8B-B14F-4D97-AF65-F5344CB8AC3E}">
        <p14:creationId xmlns:p14="http://schemas.microsoft.com/office/powerpoint/2010/main" val="100303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mph" presetSubtype="0" nodeType="clickEffect">
                                  <p:stCondLst>
                                    <p:cond delay="0"/>
                                  </p:stCondLst>
                                  <p:childTnLst>
                                    <p:set>
                                      <p:cBhvr rctx="PPT">
                                        <p:cTn id="42" dur="indefinite"/>
                                        <p:tgtEl>
                                          <p:spTgt spid="4">
                                            <p:txEl>
                                              <p:pRg st="1" end="1"/>
                                            </p:txEl>
                                          </p:spTgt>
                                        </p:tgtEl>
                                        <p:attrNameLst>
                                          <p:attrName>style.opacity</p:attrName>
                                        </p:attrNameLst>
                                      </p:cBhvr>
                                      <p:to>
                                        <p:strVal val="0.25"/>
                                      </p:to>
                                    </p:set>
                                    <p:animEffect filter="image" prLst="opacity: 0.25">
                                      <p:cBhvr rctx="IE">
                                        <p:cTn id="43" dur="indefinite"/>
                                        <p:tgtEl>
                                          <p:spTgt spid="4">
                                            <p:txEl>
                                              <p:pRg st="1" end="1"/>
                                            </p:txEl>
                                          </p:spTgt>
                                        </p:tgtEl>
                                      </p:cBhvr>
                                    </p:animEffect>
                                  </p:childTnLst>
                                </p:cTn>
                              </p:par>
                              <p:par>
                                <p:cTn id="44" presetID="9" presetClass="emph" presetSubtype="0" nodeType="withEffect">
                                  <p:stCondLst>
                                    <p:cond delay="0"/>
                                  </p:stCondLst>
                                  <p:childTnLst>
                                    <p:set>
                                      <p:cBhvr rctx="PPT">
                                        <p:cTn id="45" dur="indefinite"/>
                                        <p:tgtEl>
                                          <p:spTgt spid="4">
                                            <p:txEl>
                                              <p:pRg st="2" end="2"/>
                                            </p:txEl>
                                          </p:spTgt>
                                        </p:tgtEl>
                                        <p:attrNameLst>
                                          <p:attrName>style.opacity</p:attrName>
                                        </p:attrNameLst>
                                      </p:cBhvr>
                                      <p:to>
                                        <p:strVal val="0.25"/>
                                      </p:to>
                                    </p:set>
                                    <p:animEffect filter="image" prLst="opacity: 0.25">
                                      <p:cBhvr rctx="IE">
                                        <p:cTn id="46" dur="indefinite"/>
                                        <p:tgtEl>
                                          <p:spTgt spid="4">
                                            <p:txEl>
                                              <p:pRg st="2" end="2"/>
                                            </p:txEl>
                                          </p:spTgt>
                                        </p:tgtEl>
                                      </p:cBhvr>
                                    </p:animEffect>
                                  </p:childTnLst>
                                </p:cTn>
                              </p:par>
                              <p:par>
                                <p:cTn id="47" presetID="9" presetClass="emph" presetSubtype="0" nodeType="withEffect">
                                  <p:stCondLst>
                                    <p:cond delay="0"/>
                                  </p:stCondLst>
                                  <p:childTnLst>
                                    <p:set>
                                      <p:cBhvr rctx="PPT">
                                        <p:cTn id="48" dur="indefinite"/>
                                        <p:tgtEl>
                                          <p:spTgt spid="4">
                                            <p:txEl>
                                              <p:pRg st="3" end="3"/>
                                            </p:txEl>
                                          </p:spTgt>
                                        </p:tgtEl>
                                        <p:attrNameLst>
                                          <p:attrName>style.opacity</p:attrName>
                                        </p:attrNameLst>
                                      </p:cBhvr>
                                      <p:to>
                                        <p:strVal val="0.25"/>
                                      </p:to>
                                    </p:set>
                                    <p:animEffect filter="image" prLst="opacity: 0.25">
                                      <p:cBhvr rctx="IE">
                                        <p:cTn id="49" dur="indefinite"/>
                                        <p:tgtEl>
                                          <p:spTgt spid="4">
                                            <p:txEl>
                                              <p:pRg st="3" end="3"/>
                                            </p:txEl>
                                          </p:spTgt>
                                        </p:tgtEl>
                                      </p:cBhvr>
                                    </p:animEffect>
                                  </p:childTnLst>
                                </p:cTn>
                              </p:par>
                              <p:par>
                                <p:cTn id="50" presetID="9" presetClass="emph" presetSubtype="0" nodeType="withEffect">
                                  <p:stCondLst>
                                    <p:cond delay="0"/>
                                  </p:stCondLst>
                                  <p:childTnLst>
                                    <p:set>
                                      <p:cBhvr rctx="PPT">
                                        <p:cTn id="51" dur="indefinite"/>
                                        <p:tgtEl>
                                          <p:spTgt spid="4">
                                            <p:txEl>
                                              <p:pRg st="4" end="4"/>
                                            </p:txEl>
                                          </p:spTgt>
                                        </p:tgtEl>
                                        <p:attrNameLst>
                                          <p:attrName>style.opacity</p:attrName>
                                        </p:attrNameLst>
                                      </p:cBhvr>
                                      <p:to>
                                        <p:strVal val="0.25"/>
                                      </p:to>
                                    </p:set>
                                    <p:animEffect filter="image" prLst="opacity: 0.25">
                                      <p:cBhvr rctx="IE">
                                        <p:cTn id="52" dur="indefinite"/>
                                        <p:tgtEl>
                                          <p:spTgt spid="4">
                                            <p:txEl>
                                              <p:pRg st="4" end="4"/>
                                            </p:txEl>
                                          </p:spTgt>
                                        </p:tgtEl>
                                      </p:cBhvr>
                                    </p:animEffect>
                                  </p:childTnLst>
                                </p:cTn>
                              </p:par>
                              <p:par>
                                <p:cTn id="53" presetID="9" presetClass="emph" presetSubtype="0" nodeType="withEffect">
                                  <p:stCondLst>
                                    <p:cond delay="0"/>
                                  </p:stCondLst>
                                  <p:childTnLst>
                                    <p:set>
                                      <p:cBhvr rctx="PPT">
                                        <p:cTn id="54" dur="indefinite"/>
                                        <p:tgtEl>
                                          <p:spTgt spid="4">
                                            <p:txEl>
                                              <p:pRg st="5" end="5"/>
                                            </p:txEl>
                                          </p:spTgt>
                                        </p:tgtEl>
                                        <p:attrNameLst>
                                          <p:attrName>style.opacity</p:attrName>
                                        </p:attrNameLst>
                                      </p:cBhvr>
                                      <p:to>
                                        <p:strVal val="0.25"/>
                                      </p:to>
                                    </p:set>
                                    <p:animEffect filter="image" prLst="opacity: 0.25">
                                      <p:cBhvr rctx="IE">
                                        <p:cTn id="55" dur="indefinite"/>
                                        <p:tgtEl>
                                          <p:spTgt spid="4">
                                            <p:txEl>
                                              <p:pRg st="5" end="5"/>
                                            </p:txEl>
                                          </p:spTgt>
                                        </p:tgtEl>
                                      </p:cBhvr>
                                    </p:animEffect>
                                  </p:childTnLst>
                                </p:cTn>
                              </p:par>
                              <p:par>
                                <p:cTn id="56" presetID="42" presetClass="entr" presetSubtype="0" fill="hold" nodeType="withEffect">
                                  <p:stCondLst>
                                    <p:cond delay="0"/>
                                  </p:stCondLst>
                                  <p:iterate type="lt">
                                    <p:tmPct val="0"/>
                                  </p:iterate>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1000"/>
                                        <p:tgtEl>
                                          <p:spTgt spid="4">
                                            <p:txEl>
                                              <p:pRg st="6" end="6"/>
                                            </p:txEl>
                                          </p:spTgt>
                                        </p:tgtEl>
                                      </p:cBhvr>
                                    </p:animEffect>
                                    <p:anim calcmode="lin" valueType="num">
                                      <p:cBhvr>
                                        <p:cTn id="5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9" presetClass="emph" presetSubtype="0" nodeType="clickEffect">
                                  <p:stCondLst>
                                    <p:cond delay="0"/>
                                  </p:stCondLst>
                                  <p:iterate type="lt">
                                    <p:tmAbs val="0"/>
                                  </p:iterate>
                                  <p:childTnLst>
                                    <p:set>
                                      <p:cBhvr rctx="PPT">
                                        <p:cTn id="64" dur="indefinite"/>
                                        <p:tgtEl>
                                          <p:spTgt spid="4">
                                            <p:txEl>
                                              <p:pRg st="6" end="6"/>
                                            </p:txEl>
                                          </p:spTgt>
                                        </p:tgtEl>
                                        <p:attrNameLst>
                                          <p:attrName>style.opacity</p:attrName>
                                        </p:attrNameLst>
                                      </p:cBhvr>
                                      <p:to>
                                        <p:strVal val="0.25"/>
                                      </p:to>
                                    </p:set>
                                    <p:animEffect filter="image" prLst="opacity: 0.25">
                                      <p:cBhvr rctx="IE">
                                        <p:cTn id="65" dur="indefinite"/>
                                        <p:tgtEl>
                                          <p:spTgt spid="4">
                                            <p:txEl>
                                              <p:pRg st="6" end="6"/>
                                            </p:txEl>
                                          </p:spTgt>
                                        </p:tgtEl>
                                      </p:cBhvr>
                                    </p:animEffect>
                                  </p:childTnLst>
                                </p:cTn>
                              </p:par>
                              <p:par>
                                <p:cTn id="66" presetID="42" presetClass="entr" presetSubtype="0" fill="hold" nodeType="with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Effect transition="in" filter="fade">
                                      <p:cBhvr>
                                        <p:cTn id="68" dur="1000"/>
                                        <p:tgtEl>
                                          <p:spTgt spid="4">
                                            <p:txEl>
                                              <p:pRg st="7" end="7"/>
                                            </p:txEl>
                                          </p:spTgt>
                                        </p:tgtEl>
                                      </p:cBhvr>
                                    </p:animEffect>
                                    <p:anim calcmode="lin" valueType="num">
                                      <p:cBhvr>
                                        <p:cTn id="6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9" presetClass="emph" presetSubtype="0" nodeType="clickEffect">
                                  <p:stCondLst>
                                    <p:cond delay="0"/>
                                  </p:stCondLst>
                                  <p:childTnLst>
                                    <p:set>
                                      <p:cBhvr rctx="PPT">
                                        <p:cTn id="74" dur="indefinite"/>
                                        <p:tgtEl>
                                          <p:spTgt spid="4">
                                            <p:txEl>
                                              <p:pRg st="7" end="7"/>
                                            </p:txEl>
                                          </p:spTgt>
                                        </p:tgtEl>
                                        <p:attrNameLst>
                                          <p:attrName>style.opacity</p:attrName>
                                        </p:attrNameLst>
                                      </p:cBhvr>
                                      <p:to>
                                        <p:strVal val="0.25"/>
                                      </p:to>
                                    </p:set>
                                    <p:animEffect filter="image" prLst="opacity: 0.25">
                                      <p:cBhvr rctx="IE">
                                        <p:cTn id="75" dur="indefinite"/>
                                        <p:tgtEl>
                                          <p:spTgt spid="4">
                                            <p:txEl>
                                              <p:pRg st="7" end="7"/>
                                            </p:txEl>
                                          </p:spTgt>
                                        </p:tgtEl>
                                      </p:cBhvr>
                                    </p:animEffect>
                                  </p:childTnLst>
                                </p:cTn>
                              </p:par>
                              <p:par>
                                <p:cTn id="76" presetID="42" presetClass="entr" presetSubtype="0" fill="hold" nodeType="withEffect">
                                  <p:stCondLst>
                                    <p:cond delay="0"/>
                                  </p:stCondLst>
                                  <p:childTnLst>
                                    <p:set>
                                      <p:cBhvr>
                                        <p:cTn id="77" dur="1" fill="hold">
                                          <p:stCondLst>
                                            <p:cond delay="0"/>
                                          </p:stCondLst>
                                        </p:cTn>
                                        <p:tgtEl>
                                          <p:spTgt spid="4">
                                            <p:txEl>
                                              <p:pRg st="8" end="8"/>
                                            </p:txEl>
                                          </p:spTgt>
                                        </p:tgtEl>
                                        <p:attrNameLst>
                                          <p:attrName>style.visibility</p:attrName>
                                        </p:attrNameLst>
                                      </p:cBhvr>
                                      <p:to>
                                        <p:strVal val="visible"/>
                                      </p:to>
                                    </p:set>
                                    <p:animEffect transition="in" filter="fade">
                                      <p:cBhvr>
                                        <p:cTn id="78" dur="1000"/>
                                        <p:tgtEl>
                                          <p:spTgt spid="4">
                                            <p:txEl>
                                              <p:pRg st="8" end="8"/>
                                            </p:txEl>
                                          </p:spTgt>
                                        </p:tgtEl>
                                      </p:cBhvr>
                                    </p:animEffect>
                                    <p:anim calcmode="lin" valueType="num">
                                      <p:cBhvr>
                                        <p:cTn id="7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9" presetClass="emph" presetSubtype="0" nodeType="clickEffect">
                                  <p:stCondLst>
                                    <p:cond delay="0"/>
                                  </p:stCondLst>
                                  <p:childTnLst>
                                    <p:set>
                                      <p:cBhvr rctx="PPT">
                                        <p:cTn id="84" dur="indefinite"/>
                                        <p:tgtEl>
                                          <p:spTgt spid="4">
                                            <p:txEl>
                                              <p:pRg st="8" end="8"/>
                                            </p:txEl>
                                          </p:spTgt>
                                        </p:tgtEl>
                                        <p:attrNameLst>
                                          <p:attrName>style.opacity</p:attrName>
                                        </p:attrNameLst>
                                      </p:cBhvr>
                                      <p:to>
                                        <p:strVal val="0.25"/>
                                      </p:to>
                                    </p:set>
                                    <p:animEffect filter="image" prLst="opacity: 0.25">
                                      <p:cBhvr rctx="IE">
                                        <p:cTn id="85" dur="indefinite"/>
                                        <p:tgtEl>
                                          <p:spTgt spid="4">
                                            <p:txEl>
                                              <p:pRg st="8" end="8"/>
                                            </p:txEl>
                                          </p:spTgt>
                                        </p:tgtEl>
                                      </p:cBhvr>
                                    </p:animEffect>
                                  </p:childTnLst>
                                </p:cTn>
                              </p:par>
                              <p:par>
                                <p:cTn id="86" presetID="42" presetClass="entr" presetSubtype="0" fill="hold" nodeType="with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4">
                                            <p:txEl>
                                              <p:pRg st="10" end="10"/>
                                            </p:txEl>
                                          </p:spTgt>
                                        </p:tgtEl>
                                        <p:attrNameLst>
                                          <p:attrName>style.visibility</p:attrName>
                                        </p:attrNameLst>
                                      </p:cBhvr>
                                      <p:to>
                                        <p:strVal val="visible"/>
                                      </p:to>
                                    </p:set>
                                    <p:animEffect transition="in" filter="fade">
                                      <p:cBhvr>
                                        <p:cTn id="95" dur="1000"/>
                                        <p:tgtEl>
                                          <p:spTgt spid="4">
                                            <p:txEl>
                                              <p:pRg st="10" end="10"/>
                                            </p:txEl>
                                          </p:spTgt>
                                        </p:tgtEl>
                                      </p:cBhvr>
                                    </p:animEffect>
                                    <p:anim calcmode="lin" valueType="num">
                                      <p:cBhvr>
                                        <p:cTn id="96"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7"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4">
                                            <p:txEl>
                                              <p:pRg st="11" end="11"/>
                                            </p:txEl>
                                          </p:spTgt>
                                        </p:tgtEl>
                                        <p:attrNameLst>
                                          <p:attrName>style.visibility</p:attrName>
                                        </p:attrNameLst>
                                      </p:cBhvr>
                                      <p:to>
                                        <p:strVal val="visible"/>
                                      </p:to>
                                    </p:set>
                                    <p:animEffect transition="in" filter="fade">
                                      <p:cBhvr>
                                        <p:cTn id="100" dur="1000"/>
                                        <p:tgtEl>
                                          <p:spTgt spid="4">
                                            <p:txEl>
                                              <p:pRg st="11" end="11"/>
                                            </p:txEl>
                                          </p:spTgt>
                                        </p:tgtEl>
                                      </p:cBhvr>
                                    </p:animEffect>
                                    <p:anim calcmode="lin" valueType="num">
                                      <p:cBhvr>
                                        <p:cTn id="101"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102"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4">
                                            <p:txEl>
                                              <p:pRg st="12" end="12"/>
                                            </p:txEl>
                                          </p:spTgt>
                                        </p:tgtEl>
                                        <p:attrNameLst>
                                          <p:attrName>style.visibility</p:attrName>
                                        </p:attrNameLst>
                                      </p:cBhvr>
                                      <p:to>
                                        <p:strVal val="visible"/>
                                      </p:to>
                                    </p:set>
                                    <p:animEffect transition="in" filter="fade">
                                      <p:cBhvr>
                                        <p:cTn id="105" dur="1000"/>
                                        <p:tgtEl>
                                          <p:spTgt spid="4">
                                            <p:txEl>
                                              <p:pRg st="12" end="12"/>
                                            </p:txEl>
                                          </p:spTgt>
                                        </p:tgtEl>
                                      </p:cBhvr>
                                    </p:animEffect>
                                    <p:anim calcmode="lin" valueType="num">
                                      <p:cBhvr>
                                        <p:cTn id="106"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
                                            <p:txEl>
                                              <p:pRg st="13" end="13"/>
                                            </p:txEl>
                                          </p:spTgt>
                                        </p:tgtEl>
                                        <p:attrNameLst>
                                          <p:attrName>style.visibility</p:attrName>
                                        </p:attrNameLst>
                                      </p:cBhvr>
                                      <p:to>
                                        <p:strVal val="visible"/>
                                      </p:to>
                                    </p:set>
                                    <p:animEffect transition="in" filter="fade">
                                      <p:cBhvr>
                                        <p:cTn id="110" dur="1000"/>
                                        <p:tgtEl>
                                          <p:spTgt spid="4">
                                            <p:txEl>
                                              <p:pRg st="13" end="13"/>
                                            </p:txEl>
                                          </p:spTgt>
                                        </p:tgtEl>
                                      </p:cBhvr>
                                    </p:animEffect>
                                    <p:anim calcmode="lin" valueType="num">
                                      <p:cBhvr>
                                        <p:cTn id="111"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12"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5">
                                            <p:txEl>
                                              <p:pRg st="0" end="0"/>
                                            </p:txEl>
                                          </p:spTgt>
                                        </p:tgtEl>
                                        <p:attrNameLst>
                                          <p:attrName>style.visibility</p:attrName>
                                        </p:attrNameLst>
                                      </p:cBhvr>
                                      <p:to>
                                        <p:strVal val="visible"/>
                                      </p:to>
                                    </p:set>
                                    <p:animEffect transition="in" filter="fade">
                                      <p:cBhvr>
                                        <p:cTn id="117" dur="1000"/>
                                        <p:tgtEl>
                                          <p:spTgt spid="5">
                                            <p:txEl>
                                              <p:pRg st="0" end="0"/>
                                            </p:txEl>
                                          </p:spTgt>
                                        </p:tgtEl>
                                      </p:cBhvr>
                                    </p:animEffect>
                                    <p:anim calcmode="lin" valueType="num">
                                      <p:cBhvr>
                                        <p:cTn id="1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5">
                                            <p:txEl>
                                              <p:pRg st="1" end="1"/>
                                            </p:txEl>
                                          </p:spTgt>
                                        </p:tgtEl>
                                        <p:attrNameLst>
                                          <p:attrName>style.visibility</p:attrName>
                                        </p:attrNameLst>
                                      </p:cBhvr>
                                      <p:to>
                                        <p:strVal val="visible"/>
                                      </p:to>
                                    </p:set>
                                    <p:animEffect transition="in" filter="fade">
                                      <p:cBhvr>
                                        <p:cTn id="124" dur="1000"/>
                                        <p:tgtEl>
                                          <p:spTgt spid="5">
                                            <p:txEl>
                                              <p:pRg st="1" end="1"/>
                                            </p:txEl>
                                          </p:spTgt>
                                        </p:tgtEl>
                                      </p:cBhvr>
                                    </p:animEffect>
                                    <p:anim calcmode="lin" valueType="num">
                                      <p:cBhvr>
                                        <p:cTn id="1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2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5">
                                            <p:txEl>
                                              <p:pRg st="2" end="2"/>
                                            </p:txEl>
                                          </p:spTgt>
                                        </p:tgtEl>
                                        <p:attrNameLst>
                                          <p:attrName>style.visibility</p:attrName>
                                        </p:attrNameLst>
                                      </p:cBhvr>
                                      <p:to>
                                        <p:strVal val="visible"/>
                                      </p:to>
                                    </p:set>
                                    <p:animEffect transition="in" filter="fade">
                                      <p:cBhvr>
                                        <p:cTn id="129" dur="1000"/>
                                        <p:tgtEl>
                                          <p:spTgt spid="5">
                                            <p:txEl>
                                              <p:pRg st="2" end="2"/>
                                            </p:txEl>
                                          </p:spTgt>
                                        </p:tgtEl>
                                      </p:cBhvr>
                                    </p:animEffect>
                                    <p:anim calcmode="lin" valueType="num">
                                      <p:cBhvr>
                                        <p:cTn id="1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3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5">
                                            <p:txEl>
                                              <p:pRg st="3" end="3"/>
                                            </p:txEl>
                                          </p:spTgt>
                                        </p:tgtEl>
                                        <p:attrNameLst>
                                          <p:attrName>style.visibility</p:attrName>
                                        </p:attrNameLst>
                                      </p:cBhvr>
                                      <p:to>
                                        <p:strVal val="visible"/>
                                      </p:to>
                                    </p:set>
                                    <p:animEffect transition="in" filter="fade">
                                      <p:cBhvr>
                                        <p:cTn id="134" dur="1000"/>
                                        <p:tgtEl>
                                          <p:spTgt spid="5">
                                            <p:txEl>
                                              <p:pRg st="3" end="3"/>
                                            </p:txEl>
                                          </p:spTgt>
                                        </p:tgtEl>
                                      </p:cBhvr>
                                    </p:animEffect>
                                    <p:anim calcmode="lin" valueType="num">
                                      <p:cBhvr>
                                        <p:cTn id="1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3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5">
                                            <p:txEl>
                                              <p:pRg st="4" end="4"/>
                                            </p:txEl>
                                          </p:spTgt>
                                        </p:tgtEl>
                                        <p:attrNameLst>
                                          <p:attrName>style.visibility</p:attrName>
                                        </p:attrNameLst>
                                      </p:cBhvr>
                                      <p:to>
                                        <p:strVal val="visible"/>
                                      </p:to>
                                    </p:set>
                                    <p:animEffect transition="in" filter="fade">
                                      <p:cBhvr>
                                        <p:cTn id="139" dur="1000"/>
                                        <p:tgtEl>
                                          <p:spTgt spid="5">
                                            <p:txEl>
                                              <p:pRg st="4" end="4"/>
                                            </p:txEl>
                                          </p:spTgt>
                                        </p:tgtEl>
                                      </p:cBhvr>
                                    </p:animEffect>
                                    <p:anim calcmode="lin" valueType="num">
                                      <p:cBhvr>
                                        <p:cTn id="1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5">
                                            <p:txEl>
                                              <p:pRg st="5" end="5"/>
                                            </p:txEl>
                                          </p:spTgt>
                                        </p:tgtEl>
                                        <p:attrNameLst>
                                          <p:attrName>style.visibility</p:attrName>
                                        </p:attrNameLst>
                                      </p:cBhvr>
                                      <p:to>
                                        <p:strVal val="visible"/>
                                      </p:to>
                                    </p:set>
                                    <p:animEffect transition="in" filter="fade">
                                      <p:cBhvr>
                                        <p:cTn id="144" dur="1000"/>
                                        <p:tgtEl>
                                          <p:spTgt spid="5">
                                            <p:txEl>
                                              <p:pRg st="5" end="5"/>
                                            </p:txEl>
                                          </p:spTgt>
                                        </p:tgtEl>
                                      </p:cBhvr>
                                    </p:animEffect>
                                    <p:anim calcmode="lin" valueType="num">
                                      <p:cBhvr>
                                        <p:cTn id="14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4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9" presetClass="emph" presetSubtype="0" nodeType="clickEffect">
                                  <p:stCondLst>
                                    <p:cond delay="0"/>
                                  </p:stCondLst>
                                  <p:childTnLst>
                                    <p:set>
                                      <p:cBhvr rctx="PPT">
                                        <p:cTn id="150" dur="indefinite"/>
                                        <p:tgtEl>
                                          <p:spTgt spid="5">
                                            <p:txEl>
                                              <p:pRg st="1" end="1"/>
                                            </p:txEl>
                                          </p:spTgt>
                                        </p:tgtEl>
                                        <p:attrNameLst>
                                          <p:attrName>style.opacity</p:attrName>
                                        </p:attrNameLst>
                                      </p:cBhvr>
                                      <p:to>
                                        <p:strVal val="0.25"/>
                                      </p:to>
                                    </p:set>
                                    <p:animEffect filter="image" prLst="opacity: 0.25">
                                      <p:cBhvr rctx="IE">
                                        <p:cTn id="151" dur="indefinite"/>
                                        <p:tgtEl>
                                          <p:spTgt spid="5">
                                            <p:txEl>
                                              <p:pRg st="1" end="1"/>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9" presetClass="emph" presetSubtype="0" nodeType="clickEffect">
                                  <p:stCondLst>
                                    <p:cond delay="0"/>
                                  </p:stCondLst>
                                  <p:childTnLst>
                                    <p:set>
                                      <p:cBhvr rctx="PPT">
                                        <p:cTn id="155" dur="indefinite"/>
                                        <p:tgtEl>
                                          <p:spTgt spid="5">
                                            <p:txEl>
                                              <p:pRg st="0" end="0"/>
                                            </p:txEl>
                                          </p:spTgt>
                                        </p:tgtEl>
                                        <p:attrNameLst>
                                          <p:attrName>style.opacity</p:attrName>
                                        </p:attrNameLst>
                                      </p:cBhvr>
                                      <p:to>
                                        <p:strVal val="0.25"/>
                                      </p:to>
                                    </p:set>
                                    <p:animEffect filter="image" prLst="opacity: 0.25">
                                      <p:cBhvr rctx="IE">
                                        <p:cTn id="156" dur="indefinite"/>
                                        <p:tgtEl>
                                          <p:spTgt spid="5">
                                            <p:txEl>
                                              <p:pRg st="0" end="0"/>
                                            </p:txEl>
                                          </p:spTgt>
                                        </p:tgtEl>
                                      </p:cBhvr>
                                    </p:animEffect>
                                  </p:childTnLst>
                                </p:cTn>
                              </p:par>
                              <p:par>
                                <p:cTn id="157" presetID="9" presetClass="emph" presetSubtype="0" nodeType="withEffect">
                                  <p:stCondLst>
                                    <p:cond delay="0"/>
                                  </p:stCondLst>
                                  <p:childTnLst>
                                    <p:set>
                                      <p:cBhvr rctx="PPT">
                                        <p:cTn id="158" dur="indefinite"/>
                                        <p:tgtEl>
                                          <p:spTgt spid="5">
                                            <p:txEl>
                                              <p:pRg st="2" end="2"/>
                                            </p:txEl>
                                          </p:spTgt>
                                        </p:tgtEl>
                                        <p:attrNameLst>
                                          <p:attrName>style.opacity</p:attrName>
                                        </p:attrNameLst>
                                      </p:cBhvr>
                                      <p:to>
                                        <p:strVal val="0.25"/>
                                      </p:to>
                                    </p:set>
                                    <p:animEffect filter="image" prLst="opacity: 0.25">
                                      <p:cBhvr rctx="IE">
                                        <p:cTn id="159" dur="indefinite"/>
                                        <p:tgtEl>
                                          <p:spTgt spid="5">
                                            <p:txEl>
                                              <p:pRg st="2" end="2"/>
                                            </p:txEl>
                                          </p:spTgt>
                                        </p:tgtEl>
                                      </p:cBhvr>
                                    </p:animEffect>
                                  </p:childTnLst>
                                </p:cTn>
                              </p:par>
                              <p:par>
                                <p:cTn id="160" presetID="9" presetClass="emph" presetSubtype="0" nodeType="withEffect">
                                  <p:stCondLst>
                                    <p:cond delay="0"/>
                                  </p:stCondLst>
                                  <p:childTnLst>
                                    <p:set>
                                      <p:cBhvr rctx="PPT">
                                        <p:cTn id="161" dur="indefinite"/>
                                        <p:tgtEl>
                                          <p:spTgt spid="5">
                                            <p:txEl>
                                              <p:pRg st="3" end="3"/>
                                            </p:txEl>
                                          </p:spTgt>
                                        </p:tgtEl>
                                        <p:attrNameLst>
                                          <p:attrName>style.opacity</p:attrName>
                                        </p:attrNameLst>
                                      </p:cBhvr>
                                      <p:to>
                                        <p:strVal val="0.25"/>
                                      </p:to>
                                    </p:set>
                                    <p:animEffect filter="image" prLst="opacity: 0.25">
                                      <p:cBhvr rctx="IE">
                                        <p:cTn id="162" dur="indefinite"/>
                                        <p:tgtEl>
                                          <p:spTgt spid="5">
                                            <p:txEl>
                                              <p:pRg st="3" end="3"/>
                                            </p:txEl>
                                          </p:spTgt>
                                        </p:tgtEl>
                                      </p:cBhvr>
                                    </p:animEffect>
                                  </p:childTnLst>
                                </p:cTn>
                              </p:par>
                              <p:par>
                                <p:cTn id="163" presetID="9" presetClass="emph" presetSubtype="0" nodeType="withEffect">
                                  <p:stCondLst>
                                    <p:cond delay="0"/>
                                  </p:stCondLst>
                                  <p:childTnLst>
                                    <p:set>
                                      <p:cBhvr rctx="PPT">
                                        <p:cTn id="164" dur="indefinite"/>
                                        <p:tgtEl>
                                          <p:spTgt spid="5">
                                            <p:txEl>
                                              <p:pRg st="4" end="4"/>
                                            </p:txEl>
                                          </p:spTgt>
                                        </p:tgtEl>
                                        <p:attrNameLst>
                                          <p:attrName>style.opacity</p:attrName>
                                        </p:attrNameLst>
                                      </p:cBhvr>
                                      <p:to>
                                        <p:strVal val="0.25"/>
                                      </p:to>
                                    </p:set>
                                    <p:animEffect filter="image" prLst="opacity: 0.25">
                                      <p:cBhvr rctx="IE">
                                        <p:cTn id="165" dur="indefinite"/>
                                        <p:tgtEl>
                                          <p:spTgt spid="5">
                                            <p:txEl>
                                              <p:pRg st="4" end="4"/>
                                            </p:txEl>
                                          </p:spTgt>
                                        </p:tgtEl>
                                      </p:cBhvr>
                                    </p:animEffect>
                                  </p:childTnLst>
                                </p:cTn>
                              </p:par>
                              <p:par>
                                <p:cTn id="166" presetID="9" presetClass="emph" presetSubtype="0" nodeType="withEffect">
                                  <p:stCondLst>
                                    <p:cond delay="0"/>
                                  </p:stCondLst>
                                  <p:childTnLst>
                                    <p:set>
                                      <p:cBhvr rctx="PPT">
                                        <p:cTn id="167" dur="indefinite"/>
                                        <p:tgtEl>
                                          <p:spTgt spid="5">
                                            <p:txEl>
                                              <p:pRg st="5" end="5"/>
                                            </p:txEl>
                                          </p:spTgt>
                                        </p:tgtEl>
                                        <p:attrNameLst>
                                          <p:attrName>style.opacity</p:attrName>
                                        </p:attrNameLst>
                                      </p:cBhvr>
                                      <p:to>
                                        <p:strVal val="0.25"/>
                                      </p:to>
                                    </p:set>
                                    <p:animEffect filter="image" prLst="opacity: 0.25">
                                      <p:cBhvr rctx="IE">
                                        <p:cTn id="168" dur="indefinite"/>
                                        <p:tgtEl>
                                          <p:spTgt spid="5">
                                            <p:txEl>
                                              <p:pRg st="5" end="5"/>
                                            </p:txEl>
                                          </p:spTgt>
                                        </p:tgtEl>
                                      </p:cBhvr>
                                    </p:animEffect>
                                  </p:childTnLst>
                                </p:cTn>
                              </p:par>
                              <p:par>
                                <p:cTn id="169" presetID="42" presetClass="entr" presetSubtype="0" fill="hold" grpId="0" nodeType="withEffect">
                                  <p:stCondLst>
                                    <p:cond delay="0"/>
                                  </p:stCondLst>
                                  <p:childTnLst>
                                    <p:set>
                                      <p:cBhvr>
                                        <p:cTn id="170" dur="1" fill="hold">
                                          <p:stCondLst>
                                            <p:cond delay="0"/>
                                          </p:stCondLst>
                                        </p:cTn>
                                        <p:tgtEl>
                                          <p:spTgt spid="5">
                                            <p:txEl>
                                              <p:pRg st="6" end="6"/>
                                            </p:txEl>
                                          </p:spTgt>
                                        </p:tgtEl>
                                        <p:attrNameLst>
                                          <p:attrName>style.visibility</p:attrName>
                                        </p:attrNameLst>
                                      </p:cBhvr>
                                      <p:to>
                                        <p:strVal val="visible"/>
                                      </p:to>
                                    </p:set>
                                    <p:animEffect transition="in" filter="fade">
                                      <p:cBhvr>
                                        <p:cTn id="171" dur="1000"/>
                                        <p:tgtEl>
                                          <p:spTgt spid="5">
                                            <p:txEl>
                                              <p:pRg st="6" end="6"/>
                                            </p:txEl>
                                          </p:spTgt>
                                        </p:tgtEl>
                                      </p:cBhvr>
                                    </p:animEffect>
                                    <p:anim calcmode="lin" valueType="num">
                                      <p:cBhvr>
                                        <p:cTn id="17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7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9" presetClass="emph" presetSubtype="0" nodeType="clickEffect">
                                  <p:stCondLst>
                                    <p:cond delay="0"/>
                                  </p:stCondLst>
                                  <p:childTnLst>
                                    <p:set>
                                      <p:cBhvr rctx="PPT">
                                        <p:cTn id="177" dur="indefinite"/>
                                        <p:tgtEl>
                                          <p:spTgt spid="5">
                                            <p:txEl>
                                              <p:pRg st="6" end="6"/>
                                            </p:txEl>
                                          </p:spTgt>
                                        </p:tgtEl>
                                        <p:attrNameLst>
                                          <p:attrName>style.opacity</p:attrName>
                                        </p:attrNameLst>
                                      </p:cBhvr>
                                      <p:to>
                                        <p:strVal val="0.25"/>
                                      </p:to>
                                    </p:set>
                                    <p:animEffect filter="image" prLst="opacity: 0.25">
                                      <p:cBhvr rctx="IE">
                                        <p:cTn id="178" dur="indefinite"/>
                                        <p:tgtEl>
                                          <p:spTgt spid="5">
                                            <p:txEl>
                                              <p:pRg st="6" end="6"/>
                                            </p:txEl>
                                          </p:spTgt>
                                        </p:tgtEl>
                                      </p:cBhvr>
                                    </p:animEffect>
                                  </p:childTnLst>
                                </p:cTn>
                              </p:par>
                              <p:par>
                                <p:cTn id="179" presetID="42" presetClass="entr" presetSubtype="0" fill="hold" grpId="0" nodeType="withEffect">
                                  <p:stCondLst>
                                    <p:cond delay="0"/>
                                  </p:stCondLst>
                                  <p:childTnLst>
                                    <p:set>
                                      <p:cBhvr>
                                        <p:cTn id="180" dur="1" fill="hold">
                                          <p:stCondLst>
                                            <p:cond delay="0"/>
                                          </p:stCondLst>
                                        </p:cTn>
                                        <p:tgtEl>
                                          <p:spTgt spid="5">
                                            <p:txEl>
                                              <p:pRg st="7" end="7"/>
                                            </p:txEl>
                                          </p:spTgt>
                                        </p:tgtEl>
                                        <p:attrNameLst>
                                          <p:attrName>style.visibility</p:attrName>
                                        </p:attrNameLst>
                                      </p:cBhvr>
                                      <p:to>
                                        <p:strVal val="visible"/>
                                      </p:to>
                                    </p:set>
                                    <p:animEffect transition="in" filter="fade">
                                      <p:cBhvr>
                                        <p:cTn id="181" dur="1000"/>
                                        <p:tgtEl>
                                          <p:spTgt spid="5">
                                            <p:txEl>
                                              <p:pRg st="7" end="7"/>
                                            </p:txEl>
                                          </p:spTgt>
                                        </p:tgtEl>
                                      </p:cBhvr>
                                    </p:animEffect>
                                    <p:anim calcmode="lin" valueType="num">
                                      <p:cBhvr>
                                        <p:cTn id="18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83" dur="1000" fill="hold"/>
                                        <p:tgtEl>
                                          <p:spTgt spid="5">
                                            <p:txEl>
                                              <p:pRg st="7" end="7"/>
                                            </p:txEl>
                                          </p:spTgt>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5">
                                            <p:txEl>
                                              <p:pRg st="8" end="8"/>
                                            </p:txEl>
                                          </p:spTgt>
                                        </p:tgtEl>
                                        <p:attrNameLst>
                                          <p:attrName>style.visibility</p:attrName>
                                        </p:attrNameLst>
                                      </p:cBhvr>
                                      <p:to>
                                        <p:strVal val="visible"/>
                                      </p:to>
                                    </p:set>
                                    <p:animEffect transition="in" filter="fade">
                                      <p:cBhvr>
                                        <p:cTn id="186" dur="1000"/>
                                        <p:tgtEl>
                                          <p:spTgt spid="5">
                                            <p:txEl>
                                              <p:pRg st="8" end="8"/>
                                            </p:txEl>
                                          </p:spTgt>
                                        </p:tgtEl>
                                      </p:cBhvr>
                                    </p:animEffect>
                                    <p:anim calcmode="lin" valueType="num">
                                      <p:cBhvr>
                                        <p:cTn id="18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188" dur="1000" fill="hold"/>
                                        <p:tgtEl>
                                          <p:spTgt spid="5">
                                            <p:txEl>
                                              <p:pRg st="8" end="8"/>
                                            </p:txEl>
                                          </p:spTgt>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5">
                                            <p:txEl>
                                              <p:pRg st="9" end="9"/>
                                            </p:txEl>
                                          </p:spTgt>
                                        </p:tgtEl>
                                        <p:attrNameLst>
                                          <p:attrName>style.visibility</p:attrName>
                                        </p:attrNameLst>
                                      </p:cBhvr>
                                      <p:to>
                                        <p:strVal val="visible"/>
                                      </p:to>
                                    </p:set>
                                    <p:animEffect transition="in" filter="fade">
                                      <p:cBhvr>
                                        <p:cTn id="191" dur="1000"/>
                                        <p:tgtEl>
                                          <p:spTgt spid="5">
                                            <p:txEl>
                                              <p:pRg st="9" end="9"/>
                                            </p:txEl>
                                          </p:spTgt>
                                        </p:tgtEl>
                                      </p:cBhvr>
                                    </p:animEffect>
                                    <p:anim calcmode="lin" valueType="num">
                                      <p:cBhvr>
                                        <p:cTn id="19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193" dur="1000" fill="hold"/>
                                        <p:tgtEl>
                                          <p:spTgt spid="5">
                                            <p:txEl>
                                              <p:pRg st="9" end="9"/>
                                            </p:txEl>
                                          </p:spTgt>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5">
                                            <p:txEl>
                                              <p:pRg st="10" end="10"/>
                                            </p:txEl>
                                          </p:spTgt>
                                        </p:tgtEl>
                                        <p:attrNameLst>
                                          <p:attrName>style.visibility</p:attrName>
                                        </p:attrNameLst>
                                      </p:cBhvr>
                                      <p:to>
                                        <p:strVal val="visible"/>
                                      </p:to>
                                    </p:set>
                                    <p:animEffect transition="in" filter="fade">
                                      <p:cBhvr>
                                        <p:cTn id="196" dur="1000"/>
                                        <p:tgtEl>
                                          <p:spTgt spid="5">
                                            <p:txEl>
                                              <p:pRg st="10" end="10"/>
                                            </p:txEl>
                                          </p:spTgt>
                                        </p:tgtEl>
                                      </p:cBhvr>
                                    </p:animEffect>
                                    <p:anim calcmode="lin" valueType="num">
                                      <p:cBhvr>
                                        <p:cTn id="197"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198"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5">
                                            <p:txEl>
                                              <p:pRg st="11" end="11"/>
                                            </p:txEl>
                                          </p:spTgt>
                                        </p:tgtEl>
                                        <p:attrNameLst>
                                          <p:attrName>style.visibility</p:attrName>
                                        </p:attrNameLst>
                                      </p:cBhvr>
                                      <p:to>
                                        <p:strVal val="visible"/>
                                      </p:to>
                                    </p:set>
                                    <p:animEffect transition="in" filter="fade">
                                      <p:cBhvr>
                                        <p:cTn id="201" dur="1000"/>
                                        <p:tgtEl>
                                          <p:spTgt spid="5">
                                            <p:txEl>
                                              <p:pRg st="11" end="11"/>
                                            </p:txEl>
                                          </p:spTgt>
                                        </p:tgtEl>
                                      </p:cBhvr>
                                    </p:animEffect>
                                    <p:anim calcmode="lin" valueType="num">
                                      <p:cBhvr>
                                        <p:cTn id="202"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203"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9" presetClass="emph" presetSubtype="0" nodeType="clickEffect">
                                  <p:stCondLst>
                                    <p:cond delay="0"/>
                                  </p:stCondLst>
                                  <p:childTnLst>
                                    <p:set>
                                      <p:cBhvr rctx="PPT">
                                        <p:cTn id="207" dur="indefinite"/>
                                        <p:tgtEl>
                                          <p:spTgt spid="5">
                                            <p:txEl>
                                              <p:pRg st="7" end="7"/>
                                            </p:txEl>
                                          </p:spTgt>
                                        </p:tgtEl>
                                        <p:attrNameLst>
                                          <p:attrName>style.opacity</p:attrName>
                                        </p:attrNameLst>
                                      </p:cBhvr>
                                      <p:to>
                                        <p:strVal val="0.25"/>
                                      </p:to>
                                    </p:set>
                                    <p:animEffect filter="image" prLst="opacity: 0.25">
                                      <p:cBhvr rctx="IE">
                                        <p:cTn id="208" dur="indefinite"/>
                                        <p:tgtEl>
                                          <p:spTgt spid="5">
                                            <p:txEl>
                                              <p:pRg st="7" end="7"/>
                                            </p:txEl>
                                          </p:spTgt>
                                        </p:tgtEl>
                                      </p:cBhvr>
                                    </p:animEffect>
                                  </p:childTnLst>
                                </p:cTn>
                              </p:par>
                              <p:par>
                                <p:cTn id="209" presetID="9" presetClass="emph" presetSubtype="0" nodeType="withEffect">
                                  <p:stCondLst>
                                    <p:cond delay="0"/>
                                  </p:stCondLst>
                                  <p:childTnLst>
                                    <p:set>
                                      <p:cBhvr rctx="PPT">
                                        <p:cTn id="210" dur="indefinite"/>
                                        <p:tgtEl>
                                          <p:spTgt spid="5">
                                            <p:txEl>
                                              <p:pRg st="8" end="8"/>
                                            </p:txEl>
                                          </p:spTgt>
                                        </p:tgtEl>
                                        <p:attrNameLst>
                                          <p:attrName>style.opacity</p:attrName>
                                        </p:attrNameLst>
                                      </p:cBhvr>
                                      <p:to>
                                        <p:strVal val="0.25"/>
                                      </p:to>
                                    </p:set>
                                    <p:animEffect filter="image" prLst="opacity: 0.25">
                                      <p:cBhvr rctx="IE">
                                        <p:cTn id="211" dur="indefinite"/>
                                        <p:tgtEl>
                                          <p:spTgt spid="5">
                                            <p:txEl>
                                              <p:pRg st="8" end="8"/>
                                            </p:txEl>
                                          </p:spTgt>
                                        </p:tgtEl>
                                      </p:cBhvr>
                                    </p:animEffect>
                                  </p:childTnLst>
                                </p:cTn>
                              </p:par>
                              <p:par>
                                <p:cTn id="212" presetID="9" presetClass="emph" presetSubtype="0" nodeType="withEffect">
                                  <p:stCondLst>
                                    <p:cond delay="0"/>
                                  </p:stCondLst>
                                  <p:childTnLst>
                                    <p:set>
                                      <p:cBhvr rctx="PPT">
                                        <p:cTn id="213" dur="indefinite"/>
                                        <p:tgtEl>
                                          <p:spTgt spid="5">
                                            <p:txEl>
                                              <p:pRg st="9" end="9"/>
                                            </p:txEl>
                                          </p:spTgt>
                                        </p:tgtEl>
                                        <p:attrNameLst>
                                          <p:attrName>style.opacity</p:attrName>
                                        </p:attrNameLst>
                                      </p:cBhvr>
                                      <p:to>
                                        <p:strVal val="0.25"/>
                                      </p:to>
                                    </p:set>
                                    <p:animEffect filter="image" prLst="opacity: 0.25">
                                      <p:cBhvr rctx="IE">
                                        <p:cTn id="214" dur="indefinite"/>
                                        <p:tgtEl>
                                          <p:spTgt spid="5">
                                            <p:txEl>
                                              <p:pRg st="9" end="9"/>
                                            </p:txEl>
                                          </p:spTgt>
                                        </p:tgtEl>
                                      </p:cBhvr>
                                    </p:animEffect>
                                  </p:childTnLst>
                                </p:cTn>
                              </p:par>
                              <p:par>
                                <p:cTn id="215" presetID="9" presetClass="emph" presetSubtype="0" nodeType="withEffect">
                                  <p:stCondLst>
                                    <p:cond delay="0"/>
                                  </p:stCondLst>
                                  <p:childTnLst>
                                    <p:set>
                                      <p:cBhvr rctx="PPT">
                                        <p:cTn id="216" dur="indefinite"/>
                                        <p:tgtEl>
                                          <p:spTgt spid="5">
                                            <p:txEl>
                                              <p:pRg st="10" end="10"/>
                                            </p:txEl>
                                          </p:spTgt>
                                        </p:tgtEl>
                                        <p:attrNameLst>
                                          <p:attrName>style.opacity</p:attrName>
                                        </p:attrNameLst>
                                      </p:cBhvr>
                                      <p:to>
                                        <p:strVal val="0.25"/>
                                      </p:to>
                                    </p:set>
                                    <p:animEffect filter="image" prLst="opacity: 0.25">
                                      <p:cBhvr rctx="IE">
                                        <p:cTn id="217" dur="indefinite"/>
                                        <p:tgtEl>
                                          <p:spTgt spid="5">
                                            <p:txEl>
                                              <p:pRg st="10" end="10"/>
                                            </p:txEl>
                                          </p:spTgt>
                                        </p:tgtEl>
                                      </p:cBhvr>
                                    </p:animEffect>
                                  </p:childTnLst>
                                </p:cTn>
                              </p:par>
                              <p:par>
                                <p:cTn id="218" presetID="9" presetClass="emph" presetSubtype="0" nodeType="withEffect">
                                  <p:stCondLst>
                                    <p:cond delay="0"/>
                                  </p:stCondLst>
                                  <p:childTnLst>
                                    <p:set>
                                      <p:cBhvr rctx="PPT">
                                        <p:cTn id="219" dur="indefinite"/>
                                        <p:tgtEl>
                                          <p:spTgt spid="5">
                                            <p:txEl>
                                              <p:pRg st="11" end="11"/>
                                            </p:txEl>
                                          </p:spTgt>
                                        </p:tgtEl>
                                        <p:attrNameLst>
                                          <p:attrName>style.opacity</p:attrName>
                                        </p:attrNameLst>
                                      </p:cBhvr>
                                      <p:to>
                                        <p:strVal val="0.25"/>
                                      </p:to>
                                    </p:set>
                                    <p:animEffect filter="image" prLst="opacity: 0.25">
                                      <p:cBhvr rctx="IE">
                                        <p:cTn id="220" dur="indefinite"/>
                                        <p:tgtEl>
                                          <p:spTgt spid="5">
                                            <p:txEl>
                                              <p:pRg st="11" end="11"/>
                                            </p:txEl>
                                          </p:spTgt>
                                        </p:tgtEl>
                                      </p:cBhvr>
                                    </p:animEffect>
                                  </p:childTnLst>
                                </p:cTn>
                              </p:par>
                              <p:par>
                                <p:cTn id="221" presetID="42" presetClass="entr" presetSubtype="0" fill="hold" grpId="0" nodeType="withEffect">
                                  <p:stCondLst>
                                    <p:cond delay="0"/>
                                  </p:stCondLst>
                                  <p:childTnLst>
                                    <p:set>
                                      <p:cBhvr>
                                        <p:cTn id="222" dur="1" fill="hold">
                                          <p:stCondLst>
                                            <p:cond delay="0"/>
                                          </p:stCondLst>
                                        </p:cTn>
                                        <p:tgtEl>
                                          <p:spTgt spid="5">
                                            <p:txEl>
                                              <p:pRg st="12" end="12"/>
                                            </p:txEl>
                                          </p:spTgt>
                                        </p:tgtEl>
                                        <p:attrNameLst>
                                          <p:attrName>style.visibility</p:attrName>
                                        </p:attrNameLst>
                                      </p:cBhvr>
                                      <p:to>
                                        <p:strVal val="visible"/>
                                      </p:to>
                                    </p:set>
                                    <p:animEffect transition="in" filter="fade">
                                      <p:cBhvr>
                                        <p:cTn id="223" dur="1000"/>
                                        <p:tgtEl>
                                          <p:spTgt spid="5">
                                            <p:txEl>
                                              <p:pRg st="12" end="12"/>
                                            </p:txEl>
                                          </p:spTgt>
                                        </p:tgtEl>
                                      </p:cBhvr>
                                    </p:animEffect>
                                    <p:anim calcmode="lin" valueType="num">
                                      <p:cBhvr>
                                        <p:cTn id="224"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225"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226" presetID="42" presetClass="entr" presetSubtype="0" fill="hold" grpId="0" nodeType="withEffect">
                                  <p:stCondLst>
                                    <p:cond delay="0"/>
                                  </p:stCondLst>
                                  <p:childTnLst>
                                    <p:set>
                                      <p:cBhvr>
                                        <p:cTn id="227" dur="1" fill="hold">
                                          <p:stCondLst>
                                            <p:cond delay="0"/>
                                          </p:stCondLst>
                                        </p:cTn>
                                        <p:tgtEl>
                                          <p:spTgt spid="5">
                                            <p:txEl>
                                              <p:pRg st="13" end="13"/>
                                            </p:txEl>
                                          </p:spTgt>
                                        </p:tgtEl>
                                        <p:attrNameLst>
                                          <p:attrName>style.visibility</p:attrName>
                                        </p:attrNameLst>
                                      </p:cBhvr>
                                      <p:to>
                                        <p:strVal val="visible"/>
                                      </p:to>
                                    </p:set>
                                    <p:animEffect transition="in" filter="fade">
                                      <p:cBhvr>
                                        <p:cTn id="228" dur="1000"/>
                                        <p:tgtEl>
                                          <p:spTgt spid="5">
                                            <p:txEl>
                                              <p:pRg st="13" end="13"/>
                                            </p:txEl>
                                          </p:spTgt>
                                        </p:tgtEl>
                                      </p:cBhvr>
                                    </p:animEffect>
                                    <p:anim calcmode="lin" valueType="num">
                                      <p:cBhvr>
                                        <p:cTn id="22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230" dur="1000" fill="hold"/>
                                        <p:tgtEl>
                                          <p:spTgt spid="5">
                                            <p:txEl>
                                              <p:pRg st="13" end="13"/>
                                            </p:txEl>
                                          </p:spTgt>
                                        </p:tgtEl>
                                        <p:attrNameLst>
                                          <p:attrName>ppt_y</p:attrName>
                                        </p:attrNameLst>
                                      </p:cBhvr>
                                      <p:tavLst>
                                        <p:tav tm="0">
                                          <p:val>
                                            <p:strVal val="#ppt_y+.1"/>
                                          </p:val>
                                        </p:tav>
                                        <p:tav tm="100000">
                                          <p:val>
                                            <p:strVal val="#ppt_y"/>
                                          </p:val>
                                        </p:tav>
                                      </p:tavLst>
                                    </p:anim>
                                  </p:childTnLst>
                                </p:cTn>
                              </p:par>
                              <p:par>
                                <p:cTn id="231" presetID="42" presetClass="entr" presetSubtype="0" fill="hold" grpId="0" nodeType="withEffect">
                                  <p:stCondLst>
                                    <p:cond delay="0"/>
                                  </p:stCondLst>
                                  <p:childTnLst>
                                    <p:set>
                                      <p:cBhvr>
                                        <p:cTn id="232" dur="1" fill="hold">
                                          <p:stCondLst>
                                            <p:cond delay="0"/>
                                          </p:stCondLst>
                                        </p:cTn>
                                        <p:tgtEl>
                                          <p:spTgt spid="5">
                                            <p:txEl>
                                              <p:pRg st="14" end="14"/>
                                            </p:txEl>
                                          </p:spTgt>
                                        </p:tgtEl>
                                        <p:attrNameLst>
                                          <p:attrName>style.visibility</p:attrName>
                                        </p:attrNameLst>
                                      </p:cBhvr>
                                      <p:to>
                                        <p:strVal val="visible"/>
                                      </p:to>
                                    </p:set>
                                    <p:animEffect transition="in" filter="fade">
                                      <p:cBhvr>
                                        <p:cTn id="233" dur="1000"/>
                                        <p:tgtEl>
                                          <p:spTgt spid="5">
                                            <p:txEl>
                                              <p:pRg st="14" end="14"/>
                                            </p:txEl>
                                          </p:spTgt>
                                        </p:tgtEl>
                                      </p:cBhvr>
                                    </p:animEffect>
                                    <p:anim calcmode="lin" valueType="num">
                                      <p:cBhvr>
                                        <p:cTn id="234"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235" dur="1000" fill="hold"/>
                                        <p:tgtEl>
                                          <p:spTgt spid="5">
                                            <p:txEl>
                                              <p:pRg st="14" end="14"/>
                                            </p:txEl>
                                          </p:spTgt>
                                        </p:tgtEl>
                                        <p:attrNameLst>
                                          <p:attrName>ppt_y</p:attrName>
                                        </p:attrNameLst>
                                      </p:cBhvr>
                                      <p:tavLst>
                                        <p:tav tm="0">
                                          <p:val>
                                            <p:strVal val="#ppt_y+.1"/>
                                          </p:val>
                                        </p:tav>
                                        <p:tav tm="100000">
                                          <p:val>
                                            <p:strVal val="#ppt_y"/>
                                          </p:val>
                                        </p:tav>
                                      </p:tavLst>
                                    </p:anim>
                                  </p:childTnLst>
                                </p:cTn>
                              </p:par>
                              <p:par>
                                <p:cTn id="236" presetID="42" presetClass="entr" presetSubtype="0" fill="hold" grpId="0" nodeType="withEffect">
                                  <p:stCondLst>
                                    <p:cond delay="0"/>
                                  </p:stCondLst>
                                  <p:childTnLst>
                                    <p:set>
                                      <p:cBhvr>
                                        <p:cTn id="237" dur="1" fill="hold">
                                          <p:stCondLst>
                                            <p:cond delay="0"/>
                                          </p:stCondLst>
                                        </p:cTn>
                                        <p:tgtEl>
                                          <p:spTgt spid="5">
                                            <p:txEl>
                                              <p:pRg st="15" end="15"/>
                                            </p:txEl>
                                          </p:spTgt>
                                        </p:tgtEl>
                                        <p:attrNameLst>
                                          <p:attrName>style.visibility</p:attrName>
                                        </p:attrNameLst>
                                      </p:cBhvr>
                                      <p:to>
                                        <p:strVal val="visible"/>
                                      </p:to>
                                    </p:set>
                                    <p:animEffect transition="in" filter="fade">
                                      <p:cBhvr>
                                        <p:cTn id="238" dur="1000"/>
                                        <p:tgtEl>
                                          <p:spTgt spid="5">
                                            <p:txEl>
                                              <p:pRg st="15" end="15"/>
                                            </p:txEl>
                                          </p:spTgt>
                                        </p:tgtEl>
                                      </p:cBhvr>
                                    </p:animEffect>
                                    <p:anim calcmode="lin" valueType="num">
                                      <p:cBhvr>
                                        <p:cTn id="239"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240" dur="1000" fill="hold"/>
                                        <p:tgtEl>
                                          <p:spTgt spid="5">
                                            <p:txEl>
                                              <p:pRg st="15" end="15"/>
                                            </p:txEl>
                                          </p:spTgt>
                                        </p:tgtEl>
                                        <p:attrNameLst>
                                          <p:attrName>ppt_y</p:attrName>
                                        </p:attrNameLst>
                                      </p:cBhvr>
                                      <p:tavLst>
                                        <p:tav tm="0">
                                          <p:val>
                                            <p:strVal val="#ppt_y+.1"/>
                                          </p:val>
                                        </p:tav>
                                        <p:tav tm="100000">
                                          <p:val>
                                            <p:strVal val="#ppt_y"/>
                                          </p:val>
                                        </p:tav>
                                      </p:tavLst>
                                    </p:anim>
                                  </p:childTnLst>
                                </p:cTn>
                              </p:par>
                              <p:par>
                                <p:cTn id="241" presetID="42" presetClass="entr" presetSubtype="0" fill="hold" grpId="0" nodeType="withEffect">
                                  <p:stCondLst>
                                    <p:cond delay="0"/>
                                  </p:stCondLst>
                                  <p:childTnLst>
                                    <p:set>
                                      <p:cBhvr>
                                        <p:cTn id="242" dur="1" fill="hold">
                                          <p:stCondLst>
                                            <p:cond delay="0"/>
                                          </p:stCondLst>
                                        </p:cTn>
                                        <p:tgtEl>
                                          <p:spTgt spid="5">
                                            <p:txEl>
                                              <p:pRg st="16" end="16"/>
                                            </p:txEl>
                                          </p:spTgt>
                                        </p:tgtEl>
                                        <p:attrNameLst>
                                          <p:attrName>style.visibility</p:attrName>
                                        </p:attrNameLst>
                                      </p:cBhvr>
                                      <p:to>
                                        <p:strVal val="visible"/>
                                      </p:to>
                                    </p:set>
                                    <p:animEffect transition="in" filter="fade">
                                      <p:cBhvr>
                                        <p:cTn id="243" dur="1000"/>
                                        <p:tgtEl>
                                          <p:spTgt spid="5">
                                            <p:txEl>
                                              <p:pRg st="16" end="16"/>
                                            </p:txEl>
                                          </p:spTgt>
                                        </p:tgtEl>
                                      </p:cBhvr>
                                    </p:animEffect>
                                    <p:anim calcmode="lin" valueType="num">
                                      <p:cBhvr>
                                        <p:cTn id="244"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245" dur="1000" fill="hold"/>
                                        <p:tgtEl>
                                          <p:spTgt spid="5">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47" presetClass="exit" presetSubtype="0" fill="hold" nodeType="clickEffect">
                                  <p:stCondLst>
                                    <p:cond delay="0"/>
                                  </p:stCondLst>
                                  <p:childTnLst>
                                    <p:animEffect transition="out" filter="fade">
                                      <p:cBhvr>
                                        <p:cTn id="249" dur="1000"/>
                                        <p:tgtEl>
                                          <p:spTgt spid="5">
                                            <p:txEl>
                                              <p:pRg st="1" end="1"/>
                                            </p:txEl>
                                          </p:spTgt>
                                        </p:tgtEl>
                                      </p:cBhvr>
                                    </p:animEffect>
                                    <p:anim calcmode="lin" valueType="num">
                                      <p:cBhvr>
                                        <p:cTn id="250" dur="1000"/>
                                        <p:tgtEl>
                                          <p:spTgt spid="5">
                                            <p:txEl>
                                              <p:pRg st="1" end="1"/>
                                            </p:txEl>
                                          </p:spTgt>
                                        </p:tgtEl>
                                        <p:attrNameLst>
                                          <p:attrName>ppt_x</p:attrName>
                                        </p:attrNameLst>
                                      </p:cBhvr>
                                      <p:tavLst>
                                        <p:tav tm="0">
                                          <p:val>
                                            <p:strVal val="ppt_x"/>
                                          </p:val>
                                        </p:tav>
                                        <p:tav tm="100000">
                                          <p:val>
                                            <p:strVal val="ppt_x"/>
                                          </p:val>
                                        </p:tav>
                                      </p:tavLst>
                                    </p:anim>
                                    <p:anim calcmode="lin" valueType="num">
                                      <p:cBhvr>
                                        <p:cTn id="251" dur="1000"/>
                                        <p:tgtEl>
                                          <p:spTgt spid="5">
                                            <p:txEl>
                                              <p:pRg st="1" end="1"/>
                                            </p:txEl>
                                          </p:spTgt>
                                        </p:tgtEl>
                                        <p:attrNameLst>
                                          <p:attrName>ppt_y</p:attrName>
                                        </p:attrNameLst>
                                      </p:cBhvr>
                                      <p:tavLst>
                                        <p:tav tm="0">
                                          <p:val>
                                            <p:strVal val="ppt_y"/>
                                          </p:val>
                                        </p:tav>
                                        <p:tav tm="100000">
                                          <p:val>
                                            <p:strVal val="ppt_y-.1"/>
                                          </p:val>
                                        </p:tav>
                                      </p:tavLst>
                                    </p:anim>
                                    <p:set>
                                      <p:cBhvr>
                                        <p:cTn id="252" dur="1" fill="hold">
                                          <p:stCondLst>
                                            <p:cond delay="999"/>
                                          </p:stCondLst>
                                        </p:cTn>
                                        <p:tgtEl>
                                          <p:spTgt spid="5">
                                            <p:txEl>
                                              <p:pRg st="1" end="1"/>
                                            </p:txEl>
                                          </p:spTgt>
                                        </p:tgtEl>
                                        <p:attrNameLst>
                                          <p:attrName>style.visibility</p:attrName>
                                        </p:attrNameLst>
                                      </p:cBhvr>
                                      <p:to>
                                        <p:strVal val="hidden"/>
                                      </p:to>
                                    </p:set>
                                  </p:childTnLst>
                                </p:cTn>
                              </p:par>
                            </p:childTnLst>
                          </p:cTn>
                        </p:par>
                      </p:childTnLst>
                    </p:cTn>
                  </p:par>
                  <p:par>
                    <p:cTn id="253" fill="hold">
                      <p:stCondLst>
                        <p:cond delay="indefinite"/>
                      </p:stCondLst>
                      <p:childTnLst>
                        <p:par>
                          <p:cTn id="254" fill="hold">
                            <p:stCondLst>
                              <p:cond delay="0"/>
                            </p:stCondLst>
                            <p:childTnLst>
                              <p:par>
                                <p:cTn id="255" presetID="47" presetClass="exit" presetSubtype="0" fill="hold" nodeType="clickEffect">
                                  <p:stCondLst>
                                    <p:cond delay="0"/>
                                  </p:stCondLst>
                                  <p:childTnLst>
                                    <p:animEffect transition="out" filter="fade">
                                      <p:cBhvr>
                                        <p:cTn id="256" dur="1000"/>
                                        <p:tgtEl>
                                          <p:spTgt spid="5">
                                            <p:txEl>
                                              <p:pRg st="0" end="0"/>
                                            </p:txEl>
                                          </p:spTgt>
                                        </p:tgtEl>
                                      </p:cBhvr>
                                    </p:animEffect>
                                    <p:anim calcmode="lin" valueType="num">
                                      <p:cBhvr>
                                        <p:cTn id="257" dur="1000"/>
                                        <p:tgtEl>
                                          <p:spTgt spid="5">
                                            <p:txEl>
                                              <p:pRg st="0" end="0"/>
                                            </p:txEl>
                                          </p:spTgt>
                                        </p:tgtEl>
                                        <p:attrNameLst>
                                          <p:attrName>ppt_x</p:attrName>
                                        </p:attrNameLst>
                                      </p:cBhvr>
                                      <p:tavLst>
                                        <p:tav tm="0">
                                          <p:val>
                                            <p:strVal val="ppt_x"/>
                                          </p:val>
                                        </p:tav>
                                        <p:tav tm="100000">
                                          <p:val>
                                            <p:strVal val="ppt_x"/>
                                          </p:val>
                                        </p:tav>
                                      </p:tavLst>
                                    </p:anim>
                                    <p:anim calcmode="lin" valueType="num">
                                      <p:cBhvr>
                                        <p:cTn id="258" dur="1000"/>
                                        <p:tgtEl>
                                          <p:spTgt spid="5">
                                            <p:txEl>
                                              <p:pRg st="0" end="0"/>
                                            </p:txEl>
                                          </p:spTgt>
                                        </p:tgtEl>
                                        <p:attrNameLst>
                                          <p:attrName>ppt_y</p:attrName>
                                        </p:attrNameLst>
                                      </p:cBhvr>
                                      <p:tavLst>
                                        <p:tav tm="0">
                                          <p:val>
                                            <p:strVal val="ppt_y"/>
                                          </p:val>
                                        </p:tav>
                                        <p:tav tm="100000">
                                          <p:val>
                                            <p:strVal val="ppt_y-.1"/>
                                          </p:val>
                                        </p:tav>
                                      </p:tavLst>
                                    </p:anim>
                                    <p:set>
                                      <p:cBhvr>
                                        <p:cTn id="259" dur="1" fill="hold">
                                          <p:stCondLst>
                                            <p:cond delay="999"/>
                                          </p:stCondLst>
                                        </p:cTn>
                                        <p:tgtEl>
                                          <p:spTgt spid="5">
                                            <p:txEl>
                                              <p:pRg st="0" end="0"/>
                                            </p:txEl>
                                          </p:spTgt>
                                        </p:tgtEl>
                                        <p:attrNameLst>
                                          <p:attrName>style.visibility</p:attrName>
                                        </p:attrNameLst>
                                      </p:cBhvr>
                                      <p:to>
                                        <p:strVal val="hidden"/>
                                      </p:to>
                                    </p:set>
                                  </p:childTnLst>
                                </p:cTn>
                              </p:par>
                              <p:par>
                                <p:cTn id="260" presetID="47" presetClass="exit" presetSubtype="0" fill="hold" nodeType="withEffect">
                                  <p:stCondLst>
                                    <p:cond delay="0"/>
                                  </p:stCondLst>
                                  <p:childTnLst>
                                    <p:animEffect transition="out" filter="fade">
                                      <p:cBhvr>
                                        <p:cTn id="261" dur="1000"/>
                                        <p:tgtEl>
                                          <p:spTgt spid="5">
                                            <p:txEl>
                                              <p:pRg st="2" end="2"/>
                                            </p:txEl>
                                          </p:spTgt>
                                        </p:tgtEl>
                                      </p:cBhvr>
                                    </p:animEffect>
                                    <p:anim calcmode="lin" valueType="num">
                                      <p:cBhvr>
                                        <p:cTn id="262" dur="1000"/>
                                        <p:tgtEl>
                                          <p:spTgt spid="5">
                                            <p:txEl>
                                              <p:pRg st="2" end="2"/>
                                            </p:txEl>
                                          </p:spTgt>
                                        </p:tgtEl>
                                        <p:attrNameLst>
                                          <p:attrName>ppt_x</p:attrName>
                                        </p:attrNameLst>
                                      </p:cBhvr>
                                      <p:tavLst>
                                        <p:tav tm="0">
                                          <p:val>
                                            <p:strVal val="ppt_x"/>
                                          </p:val>
                                        </p:tav>
                                        <p:tav tm="100000">
                                          <p:val>
                                            <p:strVal val="ppt_x"/>
                                          </p:val>
                                        </p:tav>
                                      </p:tavLst>
                                    </p:anim>
                                    <p:anim calcmode="lin" valueType="num">
                                      <p:cBhvr>
                                        <p:cTn id="263" dur="1000"/>
                                        <p:tgtEl>
                                          <p:spTgt spid="5">
                                            <p:txEl>
                                              <p:pRg st="2" end="2"/>
                                            </p:txEl>
                                          </p:spTgt>
                                        </p:tgtEl>
                                        <p:attrNameLst>
                                          <p:attrName>ppt_y</p:attrName>
                                        </p:attrNameLst>
                                      </p:cBhvr>
                                      <p:tavLst>
                                        <p:tav tm="0">
                                          <p:val>
                                            <p:strVal val="ppt_y"/>
                                          </p:val>
                                        </p:tav>
                                        <p:tav tm="100000">
                                          <p:val>
                                            <p:strVal val="ppt_y-.1"/>
                                          </p:val>
                                        </p:tav>
                                      </p:tavLst>
                                    </p:anim>
                                    <p:set>
                                      <p:cBhvr>
                                        <p:cTn id="264" dur="1" fill="hold">
                                          <p:stCondLst>
                                            <p:cond delay="999"/>
                                          </p:stCondLst>
                                        </p:cTn>
                                        <p:tgtEl>
                                          <p:spTgt spid="5">
                                            <p:txEl>
                                              <p:pRg st="2" end="2"/>
                                            </p:txEl>
                                          </p:spTgt>
                                        </p:tgtEl>
                                        <p:attrNameLst>
                                          <p:attrName>style.visibility</p:attrName>
                                        </p:attrNameLst>
                                      </p:cBhvr>
                                      <p:to>
                                        <p:strVal val="hidden"/>
                                      </p:to>
                                    </p:set>
                                  </p:childTnLst>
                                </p:cTn>
                              </p:par>
                              <p:par>
                                <p:cTn id="265" presetID="47" presetClass="exit" presetSubtype="0" fill="hold" nodeType="withEffect">
                                  <p:stCondLst>
                                    <p:cond delay="0"/>
                                  </p:stCondLst>
                                  <p:childTnLst>
                                    <p:animEffect transition="out" filter="fade">
                                      <p:cBhvr>
                                        <p:cTn id="266" dur="1000"/>
                                        <p:tgtEl>
                                          <p:spTgt spid="5">
                                            <p:txEl>
                                              <p:pRg st="3" end="3"/>
                                            </p:txEl>
                                          </p:spTgt>
                                        </p:tgtEl>
                                      </p:cBhvr>
                                    </p:animEffect>
                                    <p:anim calcmode="lin" valueType="num">
                                      <p:cBhvr>
                                        <p:cTn id="267" dur="1000"/>
                                        <p:tgtEl>
                                          <p:spTgt spid="5">
                                            <p:txEl>
                                              <p:pRg st="3" end="3"/>
                                            </p:txEl>
                                          </p:spTgt>
                                        </p:tgtEl>
                                        <p:attrNameLst>
                                          <p:attrName>ppt_x</p:attrName>
                                        </p:attrNameLst>
                                      </p:cBhvr>
                                      <p:tavLst>
                                        <p:tav tm="0">
                                          <p:val>
                                            <p:strVal val="ppt_x"/>
                                          </p:val>
                                        </p:tav>
                                        <p:tav tm="100000">
                                          <p:val>
                                            <p:strVal val="ppt_x"/>
                                          </p:val>
                                        </p:tav>
                                      </p:tavLst>
                                    </p:anim>
                                    <p:anim calcmode="lin" valueType="num">
                                      <p:cBhvr>
                                        <p:cTn id="268" dur="1000"/>
                                        <p:tgtEl>
                                          <p:spTgt spid="5">
                                            <p:txEl>
                                              <p:pRg st="3" end="3"/>
                                            </p:txEl>
                                          </p:spTgt>
                                        </p:tgtEl>
                                        <p:attrNameLst>
                                          <p:attrName>ppt_y</p:attrName>
                                        </p:attrNameLst>
                                      </p:cBhvr>
                                      <p:tavLst>
                                        <p:tav tm="0">
                                          <p:val>
                                            <p:strVal val="ppt_y"/>
                                          </p:val>
                                        </p:tav>
                                        <p:tav tm="100000">
                                          <p:val>
                                            <p:strVal val="ppt_y-.1"/>
                                          </p:val>
                                        </p:tav>
                                      </p:tavLst>
                                    </p:anim>
                                    <p:set>
                                      <p:cBhvr>
                                        <p:cTn id="269" dur="1" fill="hold">
                                          <p:stCondLst>
                                            <p:cond delay="999"/>
                                          </p:stCondLst>
                                        </p:cTn>
                                        <p:tgtEl>
                                          <p:spTgt spid="5">
                                            <p:txEl>
                                              <p:pRg st="3" end="3"/>
                                            </p:txEl>
                                          </p:spTgt>
                                        </p:tgtEl>
                                        <p:attrNameLst>
                                          <p:attrName>style.visibility</p:attrName>
                                        </p:attrNameLst>
                                      </p:cBhvr>
                                      <p:to>
                                        <p:strVal val="hidden"/>
                                      </p:to>
                                    </p:set>
                                  </p:childTnLst>
                                </p:cTn>
                              </p:par>
                              <p:par>
                                <p:cTn id="270" presetID="47" presetClass="exit" presetSubtype="0" fill="hold" nodeType="withEffect">
                                  <p:stCondLst>
                                    <p:cond delay="0"/>
                                  </p:stCondLst>
                                  <p:childTnLst>
                                    <p:animEffect transition="out" filter="fade">
                                      <p:cBhvr>
                                        <p:cTn id="271" dur="1000"/>
                                        <p:tgtEl>
                                          <p:spTgt spid="5">
                                            <p:txEl>
                                              <p:pRg st="4" end="4"/>
                                            </p:txEl>
                                          </p:spTgt>
                                        </p:tgtEl>
                                      </p:cBhvr>
                                    </p:animEffect>
                                    <p:anim calcmode="lin" valueType="num">
                                      <p:cBhvr>
                                        <p:cTn id="272" dur="1000"/>
                                        <p:tgtEl>
                                          <p:spTgt spid="5">
                                            <p:txEl>
                                              <p:pRg st="4" end="4"/>
                                            </p:txEl>
                                          </p:spTgt>
                                        </p:tgtEl>
                                        <p:attrNameLst>
                                          <p:attrName>ppt_x</p:attrName>
                                        </p:attrNameLst>
                                      </p:cBhvr>
                                      <p:tavLst>
                                        <p:tav tm="0">
                                          <p:val>
                                            <p:strVal val="ppt_x"/>
                                          </p:val>
                                        </p:tav>
                                        <p:tav tm="100000">
                                          <p:val>
                                            <p:strVal val="ppt_x"/>
                                          </p:val>
                                        </p:tav>
                                      </p:tavLst>
                                    </p:anim>
                                    <p:anim calcmode="lin" valueType="num">
                                      <p:cBhvr>
                                        <p:cTn id="273" dur="1000"/>
                                        <p:tgtEl>
                                          <p:spTgt spid="5">
                                            <p:txEl>
                                              <p:pRg st="4" end="4"/>
                                            </p:txEl>
                                          </p:spTgt>
                                        </p:tgtEl>
                                        <p:attrNameLst>
                                          <p:attrName>ppt_y</p:attrName>
                                        </p:attrNameLst>
                                      </p:cBhvr>
                                      <p:tavLst>
                                        <p:tav tm="0">
                                          <p:val>
                                            <p:strVal val="ppt_y"/>
                                          </p:val>
                                        </p:tav>
                                        <p:tav tm="100000">
                                          <p:val>
                                            <p:strVal val="ppt_y-.1"/>
                                          </p:val>
                                        </p:tav>
                                      </p:tavLst>
                                    </p:anim>
                                    <p:set>
                                      <p:cBhvr>
                                        <p:cTn id="274" dur="1" fill="hold">
                                          <p:stCondLst>
                                            <p:cond delay="999"/>
                                          </p:stCondLst>
                                        </p:cTn>
                                        <p:tgtEl>
                                          <p:spTgt spid="5">
                                            <p:txEl>
                                              <p:pRg st="4" end="4"/>
                                            </p:txEl>
                                          </p:spTgt>
                                        </p:tgtEl>
                                        <p:attrNameLst>
                                          <p:attrName>style.visibility</p:attrName>
                                        </p:attrNameLst>
                                      </p:cBhvr>
                                      <p:to>
                                        <p:strVal val="hidden"/>
                                      </p:to>
                                    </p:set>
                                  </p:childTnLst>
                                </p:cTn>
                              </p:par>
                              <p:par>
                                <p:cTn id="275" presetID="47" presetClass="exit" presetSubtype="0" fill="hold" nodeType="withEffect">
                                  <p:stCondLst>
                                    <p:cond delay="0"/>
                                  </p:stCondLst>
                                  <p:childTnLst>
                                    <p:animEffect transition="out" filter="fade">
                                      <p:cBhvr>
                                        <p:cTn id="276" dur="1000"/>
                                        <p:tgtEl>
                                          <p:spTgt spid="5">
                                            <p:txEl>
                                              <p:pRg st="5" end="5"/>
                                            </p:txEl>
                                          </p:spTgt>
                                        </p:tgtEl>
                                      </p:cBhvr>
                                    </p:animEffect>
                                    <p:anim calcmode="lin" valueType="num">
                                      <p:cBhvr>
                                        <p:cTn id="277" dur="1000"/>
                                        <p:tgtEl>
                                          <p:spTgt spid="5">
                                            <p:txEl>
                                              <p:pRg st="5" end="5"/>
                                            </p:txEl>
                                          </p:spTgt>
                                        </p:tgtEl>
                                        <p:attrNameLst>
                                          <p:attrName>ppt_x</p:attrName>
                                        </p:attrNameLst>
                                      </p:cBhvr>
                                      <p:tavLst>
                                        <p:tav tm="0">
                                          <p:val>
                                            <p:strVal val="ppt_x"/>
                                          </p:val>
                                        </p:tav>
                                        <p:tav tm="100000">
                                          <p:val>
                                            <p:strVal val="ppt_x"/>
                                          </p:val>
                                        </p:tav>
                                      </p:tavLst>
                                    </p:anim>
                                    <p:anim calcmode="lin" valueType="num">
                                      <p:cBhvr>
                                        <p:cTn id="278" dur="1000"/>
                                        <p:tgtEl>
                                          <p:spTgt spid="5">
                                            <p:txEl>
                                              <p:pRg st="5" end="5"/>
                                            </p:txEl>
                                          </p:spTgt>
                                        </p:tgtEl>
                                        <p:attrNameLst>
                                          <p:attrName>ppt_y</p:attrName>
                                        </p:attrNameLst>
                                      </p:cBhvr>
                                      <p:tavLst>
                                        <p:tav tm="0">
                                          <p:val>
                                            <p:strVal val="ppt_y"/>
                                          </p:val>
                                        </p:tav>
                                        <p:tav tm="100000">
                                          <p:val>
                                            <p:strVal val="ppt_y-.1"/>
                                          </p:val>
                                        </p:tav>
                                      </p:tavLst>
                                    </p:anim>
                                    <p:set>
                                      <p:cBhvr>
                                        <p:cTn id="279" dur="1" fill="hold">
                                          <p:stCondLst>
                                            <p:cond delay="999"/>
                                          </p:stCondLst>
                                        </p:cTn>
                                        <p:tgtEl>
                                          <p:spTgt spid="5">
                                            <p:txEl>
                                              <p:pRg st="5" end="5"/>
                                            </p:txEl>
                                          </p:spTgt>
                                        </p:tgtEl>
                                        <p:attrNameLst>
                                          <p:attrName>style.visibility</p:attrName>
                                        </p:attrNameLst>
                                      </p:cBhvr>
                                      <p:to>
                                        <p:strVal val="hidden"/>
                                      </p:to>
                                    </p:set>
                                  </p:childTnLst>
                                </p:cTn>
                              </p:par>
                              <p:par>
                                <p:cTn id="280" presetID="47" presetClass="exit" presetSubtype="0" fill="hold" nodeType="withEffect">
                                  <p:stCondLst>
                                    <p:cond delay="0"/>
                                  </p:stCondLst>
                                  <p:childTnLst>
                                    <p:animEffect transition="out" filter="fade">
                                      <p:cBhvr>
                                        <p:cTn id="281" dur="1000"/>
                                        <p:tgtEl>
                                          <p:spTgt spid="5">
                                            <p:txEl>
                                              <p:pRg st="6" end="6"/>
                                            </p:txEl>
                                          </p:spTgt>
                                        </p:tgtEl>
                                      </p:cBhvr>
                                    </p:animEffect>
                                    <p:anim calcmode="lin" valueType="num">
                                      <p:cBhvr>
                                        <p:cTn id="282" dur="1000"/>
                                        <p:tgtEl>
                                          <p:spTgt spid="5">
                                            <p:txEl>
                                              <p:pRg st="6" end="6"/>
                                            </p:txEl>
                                          </p:spTgt>
                                        </p:tgtEl>
                                        <p:attrNameLst>
                                          <p:attrName>ppt_x</p:attrName>
                                        </p:attrNameLst>
                                      </p:cBhvr>
                                      <p:tavLst>
                                        <p:tav tm="0">
                                          <p:val>
                                            <p:strVal val="ppt_x"/>
                                          </p:val>
                                        </p:tav>
                                        <p:tav tm="100000">
                                          <p:val>
                                            <p:strVal val="ppt_x"/>
                                          </p:val>
                                        </p:tav>
                                      </p:tavLst>
                                    </p:anim>
                                    <p:anim calcmode="lin" valueType="num">
                                      <p:cBhvr>
                                        <p:cTn id="283" dur="1000"/>
                                        <p:tgtEl>
                                          <p:spTgt spid="5">
                                            <p:txEl>
                                              <p:pRg st="6" end="6"/>
                                            </p:txEl>
                                          </p:spTgt>
                                        </p:tgtEl>
                                        <p:attrNameLst>
                                          <p:attrName>ppt_y</p:attrName>
                                        </p:attrNameLst>
                                      </p:cBhvr>
                                      <p:tavLst>
                                        <p:tav tm="0">
                                          <p:val>
                                            <p:strVal val="ppt_y"/>
                                          </p:val>
                                        </p:tav>
                                        <p:tav tm="100000">
                                          <p:val>
                                            <p:strVal val="ppt_y-.1"/>
                                          </p:val>
                                        </p:tav>
                                      </p:tavLst>
                                    </p:anim>
                                    <p:set>
                                      <p:cBhvr>
                                        <p:cTn id="284" dur="1" fill="hold">
                                          <p:stCondLst>
                                            <p:cond delay="999"/>
                                          </p:stCondLst>
                                        </p:cTn>
                                        <p:tgtEl>
                                          <p:spTgt spid="5">
                                            <p:txEl>
                                              <p:pRg st="6" end="6"/>
                                            </p:txEl>
                                          </p:spTgt>
                                        </p:tgtEl>
                                        <p:attrNameLst>
                                          <p:attrName>style.visibility</p:attrName>
                                        </p:attrNameLst>
                                      </p:cBhvr>
                                      <p:to>
                                        <p:strVal val="hidden"/>
                                      </p:to>
                                    </p:set>
                                  </p:childTnLst>
                                </p:cTn>
                              </p:par>
                              <p:par>
                                <p:cTn id="285" presetID="47" presetClass="exit" presetSubtype="0" fill="hold" nodeType="withEffect">
                                  <p:stCondLst>
                                    <p:cond delay="0"/>
                                  </p:stCondLst>
                                  <p:childTnLst>
                                    <p:animEffect transition="out" filter="fade">
                                      <p:cBhvr>
                                        <p:cTn id="286" dur="1000"/>
                                        <p:tgtEl>
                                          <p:spTgt spid="5">
                                            <p:txEl>
                                              <p:pRg st="7" end="7"/>
                                            </p:txEl>
                                          </p:spTgt>
                                        </p:tgtEl>
                                      </p:cBhvr>
                                    </p:animEffect>
                                    <p:anim calcmode="lin" valueType="num">
                                      <p:cBhvr>
                                        <p:cTn id="287" dur="1000"/>
                                        <p:tgtEl>
                                          <p:spTgt spid="5">
                                            <p:txEl>
                                              <p:pRg st="7" end="7"/>
                                            </p:txEl>
                                          </p:spTgt>
                                        </p:tgtEl>
                                        <p:attrNameLst>
                                          <p:attrName>ppt_x</p:attrName>
                                        </p:attrNameLst>
                                      </p:cBhvr>
                                      <p:tavLst>
                                        <p:tav tm="0">
                                          <p:val>
                                            <p:strVal val="ppt_x"/>
                                          </p:val>
                                        </p:tav>
                                        <p:tav tm="100000">
                                          <p:val>
                                            <p:strVal val="ppt_x"/>
                                          </p:val>
                                        </p:tav>
                                      </p:tavLst>
                                    </p:anim>
                                    <p:anim calcmode="lin" valueType="num">
                                      <p:cBhvr>
                                        <p:cTn id="288" dur="1000"/>
                                        <p:tgtEl>
                                          <p:spTgt spid="5">
                                            <p:txEl>
                                              <p:pRg st="7" end="7"/>
                                            </p:txEl>
                                          </p:spTgt>
                                        </p:tgtEl>
                                        <p:attrNameLst>
                                          <p:attrName>ppt_y</p:attrName>
                                        </p:attrNameLst>
                                      </p:cBhvr>
                                      <p:tavLst>
                                        <p:tav tm="0">
                                          <p:val>
                                            <p:strVal val="ppt_y"/>
                                          </p:val>
                                        </p:tav>
                                        <p:tav tm="100000">
                                          <p:val>
                                            <p:strVal val="ppt_y-.1"/>
                                          </p:val>
                                        </p:tav>
                                      </p:tavLst>
                                    </p:anim>
                                    <p:set>
                                      <p:cBhvr>
                                        <p:cTn id="289" dur="1" fill="hold">
                                          <p:stCondLst>
                                            <p:cond delay="999"/>
                                          </p:stCondLst>
                                        </p:cTn>
                                        <p:tgtEl>
                                          <p:spTgt spid="5">
                                            <p:txEl>
                                              <p:pRg st="7" end="7"/>
                                            </p:txEl>
                                          </p:spTgt>
                                        </p:tgtEl>
                                        <p:attrNameLst>
                                          <p:attrName>style.visibility</p:attrName>
                                        </p:attrNameLst>
                                      </p:cBhvr>
                                      <p:to>
                                        <p:strVal val="hidden"/>
                                      </p:to>
                                    </p:set>
                                  </p:childTnLst>
                                </p:cTn>
                              </p:par>
                              <p:par>
                                <p:cTn id="290" presetID="47" presetClass="exit" presetSubtype="0" fill="hold" nodeType="withEffect">
                                  <p:stCondLst>
                                    <p:cond delay="0"/>
                                  </p:stCondLst>
                                  <p:childTnLst>
                                    <p:animEffect transition="out" filter="fade">
                                      <p:cBhvr>
                                        <p:cTn id="291" dur="1000"/>
                                        <p:tgtEl>
                                          <p:spTgt spid="5">
                                            <p:txEl>
                                              <p:pRg st="8" end="8"/>
                                            </p:txEl>
                                          </p:spTgt>
                                        </p:tgtEl>
                                      </p:cBhvr>
                                    </p:animEffect>
                                    <p:anim calcmode="lin" valueType="num">
                                      <p:cBhvr>
                                        <p:cTn id="292" dur="1000"/>
                                        <p:tgtEl>
                                          <p:spTgt spid="5">
                                            <p:txEl>
                                              <p:pRg st="8" end="8"/>
                                            </p:txEl>
                                          </p:spTgt>
                                        </p:tgtEl>
                                        <p:attrNameLst>
                                          <p:attrName>ppt_x</p:attrName>
                                        </p:attrNameLst>
                                      </p:cBhvr>
                                      <p:tavLst>
                                        <p:tav tm="0">
                                          <p:val>
                                            <p:strVal val="ppt_x"/>
                                          </p:val>
                                        </p:tav>
                                        <p:tav tm="100000">
                                          <p:val>
                                            <p:strVal val="ppt_x"/>
                                          </p:val>
                                        </p:tav>
                                      </p:tavLst>
                                    </p:anim>
                                    <p:anim calcmode="lin" valueType="num">
                                      <p:cBhvr>
                                        <p:cTn id="293" dur="1000"/>
                                        <p:tgtEl>
                                          <p:spTgt spid="5">
                                            <p:txEl>
                                              <p:pRg st="8" end="8"/>
                                            </p:txEl>
                                          </p:spTgt>
                                        </p:tgtEl>
                                        <p:attrNameLst>
                                          <p:attrName>ppt_y</p:attrName>
                                        </p:attrNameLst>
                                      </p:cBhvr>
                                      <p:tavLst>
                                        <p:tav tm="0">
                                          <p:val>
                                            <p:strVal val="ppt_y"/>
                                          </p:val>
                                        </p:tav>
                                        <p:tav tm="100000">
                                          <p:val>
                                            <p:strVal val="ppt_y-.1"/>
                                          </p:val>
                                        </p:tav>
                                      </p:tavLst>
                                    </p:anim>
                                    <p:set>
                                      <p:cBhvr>
                                        <p:cTn id="294" dur="1" fill="hold">
                                          <p:stCondLst>
                                            <p:cond delay="999"/>
                                          </p:stCondLst>
                                        </p:cTn>
                                        <p:tgtEl>
                                          <p:spTgt spid="5">
                                            <p:txEl>
                                              <p:pRg st="8" end="8"/>
                                            </p:txEl>
                                          </p:spTgt>
                                        </p:tgtEl>
                                        <p:attrNameLst>
                                          <p:attrName>style.visibility</p:attrName>
                                        </p:attrNameLst>
                                      </p:cBhvr>
                                      <p:to>
                                        <p:strVal val="hidden"/>
                                      </p:to>
                                    </p:set>
                                  </p:childTnLst>
                                </p:cTn>
                              </p:par>
                              <p:par>
                                <p:cTn id="295" presetID="47" presetClass="exit" presetSubtype="0" fill="hold" nodeType="withEffect">
                                  <p:stCondLst>
                                    <p:cond delay="0"/>
                                  </p:stCondLst>
                                  <p:childTnLst>
                                    <p:animEffect transition="out" filter="fade">
                                      <p:cBhvr>
                                        <p:cTn id="296" dur="1000"/>
                                        <p:tgtEl>
                                          <p:spTgt spid="5">
                                            <p:txEl>
                                              <p:pRg st="9" end="9"/>
                                            </p:txEl>
                                          </p:spTgt>
                                        </p:tgtEl>
                                      </p:cBhvr>
                                    </p:animEffect>
                                    <p:anim calcmode="lin" valueType="num">
                                      <p:cBhvr>
                                        <p:cTn id="297" dur="1000"/>
                                        <p:tgtEl>
                                          <p:spTgt spid="5">
                                            <p:txEl>
                                              <p:pRg st="9" end="9"/>
                                            </p:txEl>
                                          </p:spTgt>
                                        </p:tgtEl>
                                        <p:attrNameLst>
                                          <p:attrName>ppt_x</p:attrName>
                                        </p:attrNameLst>
                                      </p:cBhvr>
                                      <p:tavLst>
                                        <p:tav tm="0">
                                          <p:val>
                                            <p:strVal val="ppt_x"/>
                                          </p:val>
                                        </p:tav>
                                        <p:tav tm="100000">
                                          <p:val>
                                            <p:strVal val="ppt_x"/>
                                          </p:val>
                                        </p:tav>
                                      </p:tavLst>
                                    </p:anim>
                                    <p:anim calcmode="lin" valueType="num">
                                      <p:cBhvr>
                                        <p:cTn id="298" dur="1000"/>
                                        <p:tgtEl>
                                          <p:spTgt spid="5">
                                            <p:txEl>
                                              <p:pRg st="9" end="9"/>
                                            </p:txEl>
                                          </p:spTgt>
                                        </p:tgtEl>
                                        <p:attrNameLst>
                                          <p:attrName>ppt_y</p:attrName>
                                        </p:attrNameLst>
                                      </p:cBhvr>
                                      <p:tavLst>
                                        <p:tav tm="0">
                                          <p:val>
                                            <p:strVal val="ppt_y"/>
                                          </p:val>
                                        </p:tav>
                                        <p:tav tm="100000">
                                          <p:val>
                                            <p:strVal val="ppt_y-.1"/>
                                          </p:val>
                                        </p:tav>
                                      </p:tavLst>
                                    </p:anim>
                                    <p:set>
                                      <p:cBhvr>
                                        <p:cTn id="299" dur="1" fill="hold">
                                          <p:stCondLst>
                                            <p:cond delay="999"/>
                                          </p:stCondLst>
                                        </p:cTn>
                                        <p:tgtEl>
                                          <p:spTgt spid="5">
                                            <p:txEl>
                                              <p:pRg st="9" end="9"/>
                                            </p:txEl>
                                          </p:spTgt>
                                        </p:tgtEl>
                                        <p:attrNameLst>
                                          <p:attrName>style.visibility</p:attrName>
                                        </p:attrNameLst>
                                      </p:cBhvr>
                                      <p:to>
                                        <p:strVal val="hidden"/>
                                      </p:to>
                                    </p:set>
                                  </p:childTnLst>
                                </p:cTn>
                              </p:par>
                              <p:par>
                                <p:cTn id="300" presetID="47" presetClass="exit" presetSubtype="0" fill="hold" nodeType="withEffect">
                                  <p:stCondLst>
                                    <p:cond delay="0"/>
                                  </p:stCondLst>
                                  <p:childTnLst>
                                    <p:animEffect transition="out" filter="fade">
                                      <p:cBhvr>
                                        <p:cTn id="301" dur="1000"/>
                                        <p:tgtEl>
                                          <p:spTgt spid="5">
                                            <p:txEl>
                                              <p:pRg st="10" end="10"/>
                                            </p:txEl>
                                          </p:spTgt>
                                        </p:tgtEl>
                                      </p:cBhvr>
                                    </p:animEffect>
                                    <p:anim calcmode="lin" valueType="num">
                                      <p:cBhvr>
                                        <p:cTn id="302" dur="1000"/>
                                        <p:tgtEl>
                                          <p:spTgt spid="5">
                                            <p:txEl>
                                              <p:pRg st="10" end="10"/>
                                            </p:txEl>
                                          </p:spTgt>
                                        </p:tgtEl>
                                        <p:attrNameLst>
                                          <p:attrName>ppt_x</p:attrName>
                                        </p:attrNameLst>
                                      </p:cBhvr>
                                      <p:tavLst>
                                        <p:tav tm="0">
                                          <p:val>
                                            <p:strVal val="ppt_x"/>
                                          </p:val>
                                        </p:tav>
                                        <p:tav tm="100000">
                                          <p:val>
                                            <p:strVal val="ppt_x"/>
                                          </p:val>
                                        </p:tav>
                                      </p:tavLst>
                                    </p:anim>
                                    <p:anim calcmode="lin" valueType="num">
                                      <p:cBhvr>
                                        <p:cTn id="303" dur="1000"/>
                                        <p:tgtEl>
                                          <p:spTgt spid="5">
                                            <p:txEl>
                                              <p:pRg st="10" end="10"/>
                                            </p:txEl>
                                          </p:spTgt>
                                        </p:tgtEl>
                                        <p:attrNameLst>
                                          <p:attrName>ppt_y</p:attrName>
                                        </p:attrNameLst>
                                      </p:cBhvr>
                                      <p:tavLst>
                                        <p:tav tm="0">
                                          <p:val>
                                            <p:strVal val="ppt_y"/>
                                          </p:val>
                                        </p:tav>
                                        <p:tav tm="100000">
                                          <p:val>
                                            <p:strVal val="ppt_y-.1"/>
                                          </p:val>
                                        </p:tav>
                                      </p:tavLst>
                                    </p:anim>
                                    <p:set>
                                      <p:cBhvr>
                                        <p:cTn id="304" dur="1" fill="hold">
                                          <p:stCondLst>
                                            <p:cond delay="999"/>
                                          </p:stCondLst>
                                        </p:cTn>
                                        <p:tgtEl>
                                          <p:spTgt spid="5">
                                            <p:txEl>
                                              <p:pRg st="10" end="10"/>
                                            </p:txEl>
                                          </p:spTgt>
                                        </p:tgtEl>
                                        <p:attrNameLst>
                                          <p:attrName>style.visibility</p:attrName>
                                        </p:attrNameLst>
                                      </p:cBhvr>
                                      <p:to>
                                        <p:strVal val="hidden"/>
                                      </p:to>
                                    </p:set>
                                  </p:childTnLst>
                                </p:cTn>
                              </p:par>
                              <p:par>
                                <p:cTn id="305" presetID="47" presetClass="exit" presetSubtype="0" fill="hold" nodeType="withEffect">
                                  <p:stCondLst>
                                    <p:cond delay="0"/>
                                  </p:stCondLst>
                                  <p:childTnLst>
                                    <p:animEffect transition="out" filter="fade">
                                      <p:cBhvr>
                                        <p:cTn id="306" dur="1000"/>
                                        <p:tgtEl>
                                          <p:spTgt spid="5">
                                            <p:txEl>
                                              <p:pRg st="11" end="11"/>
                                            </p:txEl>
                                          </p:spTgt>
                                        </p:tgtEl>
                                      </p:cBhvr>
                                    </p:animEffect>
                                    <p:anim calcmode="lin" valueType="num">
                                      <p:cBhvr>
                                        <p:cTn id="307" dur="1000"/>
                                        <p:tgtEl>
                                          <p:spTgt spid="5">
                                            <p:txEl>
                                              <p:pRg st="11" end="11"/>
                                            </p:txEl>
                                          </p:spTgt>
                                        </p:tgtEl>
                                        <p:attrNameLst>
                                          <p:attrName>ppt_x</p:attrName>
                                        </p:attrNameLst>
                                      </p:cBhvr>
                                      <p:tavLst>
                                        <p:tav tm="0">
                                          <p:val>
                                            <p:strVal val="ppt_x"/>
                                          </p:val>
                                        </p:tav>
                                        <p:tav tm="100000">
                                          <p:val>
                                            <p:strVal val="ppt_x"/>
                                          </p:val>
                                        </p:tav>
                                      </p:tavLst>
                                    </p:anim>
                                    <p:anim calcmode="lin" valueType="num">
                                      <p:cBhvr>
                                        <p:cTn id="308" dur="1000"/>
                                        <p:tgtEl>
                                          <p:spTgt spid="5">
                                            <p:txEl>
                                              <p:pRg st="11" end="11"/>
                                            </p:txEl>
                                          </p:spTgt>
                                        </p:tgtEl>
                                        <p:attrNameLst>
                                          <p:attrName>ppt_y</p:attrName>
                                        </p:attrNameLst>
                                      </p:cBhvr>
                                      <p:tavLst>
                                        <p:tav tm="0">
                                          <p:val>
                                            <p:strVal val="ppt_y"/>
                                          </p:val>
                                        </p:tav>
                                        <p:tav tm="100000">
                                          <p:val>
                                            <p:strVal val="ppt_y-.1"/>
                                          </p:val>
                                        </p:tav>
                                      </p:tavLst>
                                    </p:anim>
                                    <p:set>
                                      <p:cBhvr>
                                        <p:cTn id="309" dur="1" fill="hold">
                                          <p:stCondLst>
                                            <p:cond delay="999"/>
                                          </p:stCondLst>
                                        </p:cTn>
                                        <p:tgtEl>
                                          <p:spTgt spid="5">
                                            <p:txEl>
                                              <p:pRg st="11" end="11"/>
                                            </p:txEl>
                                          </p:spTgt>
                                        </p:tgtEl>
                                        <p:attrNameLst>
                                          <p:attrName>style.visibility</p:attrName>
                                        </p:attrNameLst>
                                      </p:cBhvr>
                                      <p:to>
                                        <p:strVal val="hidden"/>
                                      </p:to>
                                    </p:set>
                                  </p:childTnLst>
                                </p:cTn>
                              </p:par>
                              <p:par>
                                <p:cTn id="310" presetID="47" presetClass="exit" presetSubtype="0" fill="hold" nodeType="withEffect">
                                  <p:stCondLst>
                                    <p:cond delay="0"/>
                                  </p:stCondLst>
                                  <p:childTnLst>
                                    <p:animEffect transition="out" filter="fade">
                                      <p:cBhvr>
                                        <p:cTn id="311" dur="1000"/>
                                        <p:tgtEl>
                                          <p:spTgt spid="5">
                                            <p:txEl>
                                              <p:pRg st="12" end="12"/>
                                            </p:txEl>
                                          </p:spTgt>
                                        </p:tgtEl>
                                      </p:cBhvr>
                                    </p:animEffect>
                                    <p:anim calcmode="lin" valueType="num">
                                      <p:cBhvr>
                                        <p:cTn id="312" dur="1000"/>
                                        <p:tgtEl>
                                          <p:spTgt spid="5">
                                            <p:txEl>
                                              <p:pRg st="12" end="12"/>
                                            </p:txEl>
                                          </p:spTgt>
                                        </p:tgtEl>
                                        <p:attrNameLst>
                                          <p:attrName>ppt_x</p:attrName>
                                        </p:attrNameLst>
                                      </p:cBhvr>
                                      <p:tavLst>
                                        <p:tav tm="0">
                                          <p:val>
                                            <p:strVal val="ppt_x"/>
                                          </p:val>
                                        </p:tav>
                                        <p:tav tm="100000">
                                          <p:val>
                                            <p:strVal val="ppt_x"/>
                                          </p:val>
                                        </p:tav>
                                      </p:tavLst>
                                    </p:anim>
                                    <p:anim calcmode="lin" valueType="num">
                                      <p:cBhvr>
                                        <p:cTn id="313" dur="1000"/>
                                        <p:tgtEl>
                                          <p:spTgt spid="5">
                                            <p:txEl>
                                              <p:pRg st="12" end="12"/>
                                            </p:txEl>
                                          </p:spTgt>
                                        </p:tgtEl>
                                        <p:attrNameLst>
                                          <p:attrName>ppt_y</p:attrName>
                                        </p:attrNameLst>
                                      </p:cBhvr>
                                      <p:tavLst>
                                        <p:tav tm="0">
                                          <p:val>
                                            <p:strVal val="ppt_y"/>
                                          </p:val>
                                        </p:tav>
                                        <p:tav tm="100000">
                                          <p:val>
                                            <p:strVal val="ppt_y-.1"/>
                                          </p:val>
                                        </p:tav>
                                      </p:tavLst>
                                    </p:anim>
                                    <p:set>
                                      <p:cBhvr>
                                        <p:cTn id="314" dur="1" fill="hold">
                                          <p:stCondLst>
                                            <p:cond delay="999"/>
                                          </p:stCondLst>
                                        </p:cTn>
                                        <p:tgtEl>
                                          <p:spTgt spid="5">
                                            <p:txEl>
                                              <p:pRg st="12" end="12"/>
                                            </p:txEl>
                                          </p:spTgt>
                                        </p:tgtEl>
                                        <p:attrNameLst>
                                          <p:attrName>style.visibility</p:attrName>
                                        </p:attrNameLst>
                                      </p:cBhvr>
                                      <p:to>
                                        <p:strVal val="hidden"/>
                                      </p:to>
                                    </p:set>
                                  </p:childTnLst>
                                </p:cTn>
                              </p:par>
                              <p:par>
                                <p:cTn id="315" presetID="47" presetClass="exit" presetSubtype="0" fill="hold" nodeType="withEffect">
                                  <p:stCondLst>
                                    <p:cond delay="0"/>
                                  </p:stCondLst>
                                  <p:childTnLst>
                                    <p:animEffect transition="out" filter="fade">
                                      <p:cBhvr>
                                        <p:cTn id="316" dur="1000"/>
                                        <p:tgtEl>
                                          <p:spTgt spid="5">
                                            <p:txEl>
                                              <p:pRg st="13" end="13"/>
                                            </p:txEl>
                                          </p:spTgt>
                                        </p:tgtEl>
                                      </p:cBhvr>
                                    </p:animEffect>
                                    <p:anim calcmode="lin" valueType="num">
                                      <p:cBhvr>
                                        <p:cTn id="317" dur="1000"/>
                                        <p:tgtEl>
                                          <p:spTgt spid="5">
                                            <p:txEl>
                                              <p:pRg st="13" end="13"/>
                                            </p:txEl>
                                          </p:spTgt>
                                        </p:tgtEl>
                                        <p:attrNameLst>
                                          <p:attrName>ppt_x</p:attrName>
                                        </p:attrNameLst>
                                      </p:cBhvr>
                                      <p:tavLst>
                                        <p:tav tm="0">
                                          <p:val>
                                            <p:strVal val="ppt_x"/>
                                          </p:val>
                                        </p:tav>
                                        <p:tav tm="100000">
                                          <p:val>
                                            <p:strVal val="ppt_x"/>
                                          </p:val>
                                        </p:tav>
                                      </p:tavLst>
                                    </p:anim>
                                    <p:anim calcmode="lin" valueType="num">
                                      <p:cBhvr>
                                        <p:cTn id="318" dur="1000"/>
                                        <p:tgtEl>
                                          <p:spTgt spid="5">
                                            <p:txEl>
                                              <p:pRg st="13" end="13"/>
                                            </p:txEl>
                                          </p:spTgt>
                                        </p:tgtEl>
                                        <p:attrNameLst>
                                          <p:attrName>ppt_y</p:attrName>
                                        </p:attrNameLst>
                                      </p:cBhvr>
                                      <p:tavLst>
                                        <p:tav tm="0">
                                          <p:val>
                                            <p:strVal val="ppt_y"/>
                                          </p:val>
                                        </p:tav>
                                        <p:tav tm="100000">
                                          <p:val>
                                            <p:strVal val="ppt_y-.1"/>
                                          </p:val>
                                        </p:tav>
                                      </p:tavLst>
                                    </p:anim>
                                    <p:set>
                                      <p:cBhvr>
                                        <p:cTn id="319" dur="1" fill="hold">
                                          <p:stCondLst>
                                            <p:cond delay="999"/>
                                          </p:stCondLst>
                                        </p:cTn>
                                        <p:tgtEl>
                                          <p:spTgt spid="5">
                                            <p:txEl>
                                              <p:pRg st="13" end="13"/>
                                            </p:txEl>
                                          </p:spTgt>
                                        </p:tgtEl>
                                        <p:attrNameLst>
                                          <p:attrName>style.visibility</p:attrName>
                                        </p:attrNameLst>
                                      </p:cBhvr>
                                      <p:to>
                                        <p:strVal val="hidden"/>
                                      </p:to>
                                    </p:set>
                                  </p:childTnLst>
                                </p:cTn>
                              </p:par>
                              <p:par>
                                <p:cTn id="320" presetID="47" presetClass="exit" presetSubtype="0" fill="hold" nodeType="withEffect">
                                  <p:stCondLst>
                                    <p:cond delay="0"/>
                                  </p:stCondLst>
                                  <p:childTnLst>
                                    <p:animEffect transition="out" filter="fade">
                                      <p:cBhvr>
                                        <p:cTn id="321" dur="1000"/>
                                        <p:tgtEl>
                                          <p:spTgt spid="5">
                                            <p:txEl>
                                              <p:pRg st="14" end="14"/>
                                            </p:txEl>
                                          </p:spTgt>
                                        </p:tgtEl>
                                      </p:cBhvr>
                                    </p:animEffect>
                                    <p:anim calcmode="lin" valueType="num">
                                      <p:cBhvr>
                                        <p:cTn id="322" dur="1000"/>
                                        <p:tgtEl>
                                          <p:spTgt spid="5">
                                            <p:txEl>
                                              <p:pRg st="14" end="14"/>
                                            </p:txEl>
                                          </p:spTgt>
                                        </p:tgtEl>
                                        <p:attrNameLst>
                                          <p:attrName>ppt_x</p:attrName>
                                        </p:attrNameLst>
                                      </p:cBhvr>
                                      <p:tavLst>
                                        <p:tav tm="0">
                                          <p:val>
                                            <p:strVal val="ppt_x"/>
                                          </p:val>
                                        </p:tav>
                                        <p:tav tm="100000">
                                          <p:val>
                                            <p:strVal val="ppt_x"/>
                                          </p:val>
                                        </p:tav>
                                      </p:tavLst>
                                    </p:anim>
                                    <p:anim calcmode="lin" valueType="num">
                                      <p:cBhvr>
                                        <p:cTn id="323" dur="1000"/>
                                        <p:tgtEl>
                                          <p:spTgt spid="5">
                                            <p:txEl>
                                              <p:pRg st="14" end="14"/>
                                            </p:txEl>
                                          </p:spTgt>
                                        </p:tgtEl>
                                        <p:attrNameLst>
                                          <p:attrName>ppt_y</p:attrName>
                                        </p:attrNameLst>
                                      </p:cBhvr>
                                      <p:tavLst>
                                        <p:tav tm="0">
                                          <p:val>
                                            <p:strVal val="ppt_y"/>
                                          </p:val>
                                        </p:tav>
                                        <p:tav tm="100000">
                                          <p:val>
                                            <p:strVal val="ppt_y-.1"/>
                                          </p:val>
                                        </p:tav>
                                      </p:tavLst>
                                    </p:anim>
                                    <p:set>
                                      <p:cBhvr>
                                        <p:cTn id="324" dur="1" fill="hold">
                                          <p:stCondLst>
                                            <p:cond delay="999"/>
                                          </p:stCondLst>
                                        </p:cTn>
                                        <p:tgtEl>
                                          <p:spTgt spid="5">
                                            <p:txEl>
                                              <p:pRg st="14" end="14"/>
                                            </p:txEl>
                                          </p:spTgt>
                                        </p:tgtEl>
                                        <p:attrNameLst>
                                          <p:attrName>style.visibility</p:attrName>
                                        </p:attrNameLst>
                                      </p:cBhvr>
                                      <p:to>
                                        <p:strVal val="hidden"/>
                                      </p:to>
                                    </p:set>
                                  </p:childTnLst>
                                </p:cTn>
                              </p:par>
                              <p:par>
                                <p:cTn id="325" presetID="47" presetClass="exit" presetSubtype="0" fill="hold" nodeType="withEffect">
                                  <p:stCondLst>
                                    <p:cond delay="0"/>
                                  </p:stCondLst>
                                  <p:childTnLst>
                                    <p:animEffect transition="out" filter="fade">
                                      <p:cBhvr>
                                        <p:cTn id="326" dur="1000"/>
                                        <p:tgtEl>
                                          <p:spTgt spid="5">
                                            <p:txEl>
                                              <p:pRg st="15" end="15"/>
                                            </p:txEl>
                                          </p:spTgt>
                                        </p:tgtEl>
                                      </p:cBhvr>
                                    </p:animEffect>
                                    <p:anim calcmode="lin" valueType="num">
                                      <p:cBhvr>
                                        <p:cTn id="327" dur="1000"/>
                                        <p:tgtEl>
                                          <p:spTgt spid="5">
                                            <p:txEl>
                                              <p:pRg st="15" end="15"/>
                                            </p:txEl>
                                          </p:spTgt>
                                        </p:tgtEl>
                                        <p:attrNameLst>
                                          <p:attrName>ppt_x</p:attrName>
                                        </p:attrNameLst>
                                      </p:cBhvr>
                                      <p:tavLst>
                                        <p:tav tm="0">
                                          <p:val>
                                            <p:strVal val="ppt_x"/>
                                          </p:val>
                                        </p:tav>
                                        <p:tav tm="100000">
                                          <p:val>
                                            <p:strVal val="ppt_x"/>
                                          </p:val>
                                        </p:tav>
                                      </p:tavLst>
                                    </p:anim>
                                    <p:anim calcmode="lin" valueType="num">
                                      <p:cBhvr>
                                        <p:cTn id="328" dur="1000"/>
                                        <p:tgtEl>
                                          <p:spTgt spid="5">
                                            <p:txEl>
                                              <p:pRg st="15" end="15"/>
                                            </p:txEl>
                                          </p:spTgt>
                                        </p:tgtEl>
                                        <p:attrNameLst>
                                          <p:attrName>ppt_y</p:attrName>
                                        </p:attrNameLst>
                                      </p:cBhvr>
                                      <p:tavLst>
                                        <p:tav tm="0">
                                          <p:val>
                                            <p:strVal val="ppt_y"/>
                                          </p:val>
                                        </p:tav>
                                        <p:tav tm="100000">
                                          <p:val>
                                            <p:strVal val="ppt_y-.1"/>
                                          </p:val>
                                        </p:tav>
                                      </p:tavLst>
                                    </p:anim>
                                    <p:set>
                                      <p:cBhvr>
                                        <p:cTn id="329" dur="1" fill="hold">
                                          <p:stCondLst>
                                            <p:cond delay="999"/>
                                          </p:stCondLst>
                                        </p:cTn>
                                        <p:tgtEl>
                                          <p:spTgt spid="5">
                                            <p:txEl>
                                              <p:pRg st="15" end="15"/>
                                            </p:txEl>
                                          </p:spTgt>
                                        </p:tgtEl>
                                        <p:attrNameLst>
                                          <p:attrName>style.visibility</p:attrName>
                                        </p:attrNameLst>
                                      </p:cBhvr>
                                      <p:to>
                                        <p:strVal val="hidden"/>
                                      </p:to>
                                    </p:set>
                                  </p:childTnLst>
                                </p:cTn>
                              </p:par>
                              <p:par>
                                <p:cTn id="330" presetID="47" presetClass="exit" presetSubtype="0" fill="hold" nodeType="withEffect">
                                  <p:stCondLst>
                                    <p:cond delay="0"/>
                                  </p:stCondLst>
                                  <p:childTnLst>
                                    <p:animEffect transition="out" filter="fade">
                                      <p:cBhvr>
                                        <p:cTn id="331" dur="1000"/>
                                        <p:tgtEl>
                                          <p:spTgt spid="5">
                                            <p:txEl>
                                              <p:pRg st="16" end="16"/>
                                            </p:txEl>
                                          </p:spTgt>
                                        </p:tgtEl>
                                      </p:cBhvr>
                                    </p:animEffect>
                                    <p:anim calcmode="lin" valueType="num">
                                      <p:cBhvr>
                                        <p:cTn id="332" dur="1000"/>
                                        <p:tgtEl>
                                          <p:spTgt spid="5">
                                            <p:txEl>
                                              <p:pRg st="16" end="16"/>
                                            </p:txEl>
                                          </p:spTgt>
                                        </p:tgtEl>
                                        <p:attrNameLst>
                                          <p:attrName>ppt_x</p:attrName>
                                        </p:attrNameLst>
                                      </p:cBhvr>
                                      <p:tavLst>
                                        <p:tav tm="0">
                                          <p:val>
                                            <p:strVal val="ppt_x"/>
                                          </p:val>
                                        </p:tav>
                                        <p:tav tm="100000">
                                          <p:val>
                                            <p:strVal val="ppt_x"/>
                                          </p:val>
                                        </p:tav>
                                      </p:tavLst>
                                    </p:anim>
                                    <p:anim calcmode="lin" valueType="num">
                                      <p:cBhvr>
                                        <p:cTn id="333" dur="1000"/>
                                        <p:tgtEl>
                                          <p:spTgt spid="5">
                                            <p:txEl>
                                              <p:pRg st="16" end="16"/>
                                            </p:txEl>
                                          </p:spTgt>
                                        </p:tgtEl>
                                        <p:attrNameLst>
                                          <p:attrName>ppt_y</p:attrName>
                                        </p:attrNameLst>
                                      </p:cBhvr>
                                      <p:tavLst>
                                        <p:tav tm="0">
                                          <p:val>
                                            <p:strVal val="ppt_y"/>
                                          </p:val>
                                        </p:tav>
                                        <p:tav tm="100000">
                                          <p:val>
                                            <p:strVal val="ppt_y-.1"/>
                                          </p:val>
                                        </p:tav>
                                      </p:tavLst>
                                    </p:anim>
                                    <p:set>
                                      <p:cBhvr>
                                        <p:cTn id="334" dur="1" fill="hold">
                                          <p:stCondLst>
                                            <p:cond delay="999"/>
                                          </p:stCondLst>
                                        </p:cTn>
                                        <p:tgtEl>
                                          <p:spTgt spid="5">
                                            <p:txEl>
                                              <p:pRg st="16" end="1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94"/>
            <a:ext cx="8305800" cy="1193493"/>
          </a:xfrm>
        </p:spPr>
        <p:txBody>
          <a:bodyPr/>
          <a:lstStyle/>
          <a:p>
            <a:r>
              <a:rPr lang="en-US" dirty="0"/>
              <a:t>PEORIA PATHWAYS TO PROSPERITY</a:t>
            </a:r>
            <a:br>
              <a:rPr lang="en-US" dirty="0"/>
            </a:br>
            <a:r>
              <a:rPr lang="en-US" sz="2000" dirty="0">
                <a:solidFill>
                  <a:srgbClr val="414042"/>
                </a:solidFill>
              </a:rPr>
              <a:t>History and Background</a:t>
            </a:r>
          </a:p>
        </p:txBody>
      </p:sp>
      <p:sp>
        <p:nvSpPr>
          <p:cNvPr id="8" name="Rectangle 7"/>
          <p:cNvSpPr/>
          <p:nvPr/>
        </p:nvSpPr>
        <p:spPr>
          <a:xfrm>
            <a:off x="241898" y="1287244"/>
            <a:ext cx="8673502" cy="5570756"/>
          </a:xfrm>
          <a:prstGeom prst="rect">
            <a:avLst/>
          </a:prstGeom>
        </p:spPr>
        <p:txBody>
          <a:bodyPr wrap="square">
            <a:spAutoFit/>
          </a:bodyPr>
          <a:lstStyle/>
          <a:p>
            <a:r>
              <a:rPr lang="en-US" b="1" u="sng" dirty="0">
                <a:latin typeface="Helvetica Neue" panose="02000403000000020004" pitchFamily="50" charset="0"/>
                <a:ea typeface="MS Mincho" panose="02020609040205080304" pitchFamily="49" charset="-128"/>
                <a:cs typeface="Arial" panose="020B0604020202020204" pitchFamily="34" charset="0"/>
              </a:rPr>
              <a:t>Spring, 2014</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Helvetica Neue" panose="02000403000000020004" pitchFamily="50" charset="0"/>
                <a:ea typeface="MS Mincho" panose="02020609040205080304" pitchFamily="49" charset="-128"/>
                <a:cs typeface="Arial" panose="020B0604020202020204" pitchFamily="34" charset="0"/>
              </a:rPr>
              <a:t>Mayor Ardis</a:t>
            </a:r>
            <a:r>
              <a:rPr lang="en-US" b="1" dirty="0">
                <a:latin typeface="Helvetica Neue" panose="02000403000000020004" pitchFamily="50" charset="0"/>
                <a:ea typeface="MS Mincho" panose="02020609040205080304" pitchFamily="49" charset="-128"/>
                <a:cs typeface="Arial" panose="020B0604020202020204" pitchFamily="34" charset="0"/>
              </a:rPr>
              <a:t> </a:t>
            </a:r>
            <a:r>
              <a:rPr lang="en-US" dirty="0">
                <a:latin typeface="Helvetica Neue" panose="02000403000000020004" pitchFamily="50" charset="0"/>
                <a:ea typeface="MS Mincho" panose="02020609040205080304" pitchFamily="49" charset="-128"/>
                <a:cs typeface="Calibri" panose="020F0502020204030204" pitchFamily="34" charset="0"/>
              </a:rPr>
              <a:t>invited executives from Peoria Public Schools, Peoria Federation of Teachers, CEO Council, Peoria Chamber of Commerce, Illinois Central College, Illinois Student Assistance Commission, Illinois Pathways Initiative, and Greater Peoria Workforce Alliance to participate in conversation with George </a:t>
            </a:r>
            <a:r>
              <a:rPr lang="en-US" dirty="0" err="1">
                <a:latin typeface="Helvetica Neue" panose="02000403000000020004" pitchFamily="50" charset="0"/>
                <a:ea typeface="MS Mincho" panose="02020609040205080304" pitchFamily="49" charset="-128"/>
                <a:cs typeface="Calibri" panose="020F0502020204030204" pitchFamily="34" charset="0"/>
              </a:rPr>
              <a:t>Letavish</a:t>
            </a:r>
            <a:r>
              <a:rPr lang="en-US" dirty="0">
                <a:latin typeface="Helvetica Neue" panose="02000403000000020004" pitchFamily="50" charset="0"/>
                <a:ea typeface="MS Mincho" panose="02020609040205080304" pitchFamily="49" charset="-128"/>
                <a:cs typeface="Calibri" panose="020F0502020204030204" pitchFamily="34" charset="0"/>
              </a:rPr>
              <a:t>, Illinois Governor’s office to consider the possibility of joining the Pathways to Prosperity Network. </a:t>
            </a:r>
          </a:p>
          <a:p>
            <a:pPr marR="0" lvl="0">
              <a:spcBef>
                <a:spcPts val="0"/>
              </a:spcBef>
              <a:spcAft>
                <a:spcPts val="0"/>
              </a:spcAft>
            </a:pP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Helvetica Neue" panose="02000403000000020004" pitchFamily="50" charset="0"/>
                <a:ea typeface="MS Mincho" panose="02020609040205080304" pitchFamily="49" charset="-128"/>
                <a:cs typeface="Calibri" panose="020F0502020204030204" pitchFamily="34" charset="0"/>
              </a:rPr>
              <a:t>These (stakeholders) agreed to bind together to form a Peoria Pathways to Prosperity (PP2P) team to study education to career challenges facing students matriculating through the Peoria Public Schools and to recommend improvements.</a:t>
            </a:r>
          </a:p>
          <a:p>
            <a:pPr marL="342900" marR="0" lvl="0" indent="-342900">
              <a:spcBef>
                <a:spcPts val="0"/>
              </a:spcBef>
              <a:spcAft>
                <a:spcPts val="0"/>
              </a:spcAft>
              <a:buFont typeface="Symbol" panose="05050102010706020507" pitchFamily="18" charset="2"/>
              <a:buChar char=""/>
            </a:pPr>
            <a:endParaRPr lang="en-US" sz="1400" dirty="0">
              <a:latin typeface="Helvetica Neue" panose="02000403000000020004" pitchFamily="50" charset="0"/>
              <a:ea typeface="MS Mincho" panose="02020609040205080304" pitchFamily="49" charset="-128"/>
              <a:cs typeface="Calibri" panose="020F0502020204030204" pitchFamily="34" charset="0"/>
            </a:endParaRPr>
          </a:p>
          <a:p>
            <a:r>
              <a:rPr lang="en-US" b="1" u="sng" dirty="0">
                <a:latin typeface="Helvetica Neue" panose="02000403000000020004" pitchFamily="50" charset="0"/>
              </a:rPr>
              <a:t>June, 2014</a:t>
            </a:r>
            <a:endParaRPr lang="en-US" dirty="0">
              <a:latin typeface="Helvetica Neue" panose="02000403000000020004" pitchFamily="50" charset="0"/>
            </a:endParaRPr>
          </a:p>
          <a:p>
            <a:pPr marL="342900" lvl="0" indent="-342900">
              <a:spcAft>
                <a:spcPts val="1200"/>
              </a:spcAft>
              <a:buFont typeface="Arial" panose="020B0604020202020204" pitchFamily="34" charset="0"/>
              <a:buChar char="•"/>
            </a:pPr>
            <a:r>
              <a:rPr lang="en-US" dirty="0">
                <a:latin typeface="Helvetica Neue" panose="02000403000000020004" pitchFamily="50" charset="0"/>
              </a:rPr>
              <a:t>A Joint Resolution was approved by the respective boards and signed by all the partners. </a:t>
            </a:r>
          </a:p>
          <a:p>
            <a:pPr marL="342900" lvl="0" indent="-342900">
              <a:spcAft>
                <a:spcPts val="1200"/>
              </a:spcAft>
              <a:buFont typeface="Arial" panose="020B0604020202020204" pitchFamily="34" charset="0"/>
              <a:buChar char="•"/>
            </a:pPr>
            <a:r>
              <a:rPr lang="en-US" dirty="0">
                <a:latin typeface="Helvetica Neue" panose="02000403000000020004" pitchFamily="50" charset="0"/>
              </a:rPr>
              <a:t>The PP2P stakeholders identified individuals to serve on the PP2P working</a:t>
            </a:r>
            <a:br>
              <a:rPr lang="en-US" dirty="0">
                <a:latin typeface="Helvetica Neue" panose="02000403000000020004" pitchFamily="50" charset="0"/>
              </a:rPr>
            </a:br>
            <a:r>
              <a:rPr lang="en-US" dirty="0">
                <a:latin typeface="Helvetica Neue" panose="02000403000000020004" pitchFamily="50" charset="0"/>
              </a:rPr>
              <a:t>team and met regularly with JFF to conduct asset mapping, which </a:t>
            </a:r>
            <a:br>
              <a:rPr lang="en-US" dirty="0">
                <a:latin typeface="Helvetica Neue" panose="02000403000000020004" pitchFamily="50" charset="0"/>
              </a:rPr>
            </a:br>
            <a:r>
              <a:rPr lang="en-US" dirty="0">
                <a:latin typeface="Helvetica Neue" panose="02000403000000020004" pitchFamily="50" charset="0"/>
              </a:rPr>
              <a:t>concluded in the summer of 2014 </a:t>
            </a:r>
          </a:p>
          <a:p>
            <a:pPr marL="342900" marR="0" lvl="0" indent="-342900">
              <a:spcBef>
                <a:spcPts val="0"/>
              </a:spcBef>
              <a:spcAft>
                <a:spcPts val="0"/>
              </a:spcAft>
              <a:buFont typeface="Symbol" panose="05050102010706020507" pitchFamily="18" charset="2"/>
              <a:buChar char=""/>
            </a:pPr>
            <a:endParaRPr lang="en-US" dirty="0">
              <a:latin typeface="Helvetica Neue" panose="02000403000000020004" pitchFamily="50" charset="0"/>
              <a:ea typeface="MS Mincho" panose="02020609040205080304" pitchFamily="49" charset="-128"/>
              <a:cs typeface="Calibri" panose="020F0502020204030204" pitchFamily="34" charset="0"/>
            </a:endParaRPr>
          </a:p>
        </p:txBody>
      </p:sp>
    </p:spTree>
    <p:extLst>
      <p:ext uri="{BB962C8B-B14F-4D97-AF65-F5344CB8AC3E}">
        <p14:creationId xmlns:p14="http://schemas.microsoft.com/office/powerpoint/2010/main" val="1558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8">
                                            <p:txEl>
                                              <p:pRg st="1" end="1"/>
                                            </p:txEl>
                                          </p:spTgt>
                                        </p:tgtEl>
                                        <p:attrNameLst>
                                          <p:attrName>style.opacity</p:attrName>
                                        </p:attrNameLst>
                                      </p:cBhvr>
                                      <p:to>
                                        <p:strVal val="0.25"/>
                                      </p:to>
                                    </p:set>
                                    <p:animEffect filter="image" prLst="opacity: 0.25">
                                      <p:cBhvr rctx="IE">
                                        <p:cTn id="21" dur="indefinite"/>
                                        <p:tgtEl>
                                          <p:spTgt spid="8">
                                            <p:txEl>
                                              <p:pRg st="1" end="1"/>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rctx="PPT">
                                        <p:cTn id="30" dur="indefinite"/>
                                        <p:tgtEl>
                                          <p:spTgt spid="8">
                                            <p:txEl>
                                              <p:pRg st="3" end="3"/>
                                            </p:txEl>
                                          </p:spTgt>
                                        </p:tgtEl>
                                        <p:attrNameLst>
                                          <p:attrName>style.opacity</p:attrName>
                                        </p:attrNameLst>
                                      </p:cBhvr>
                                      <p:to>
                                        <p:strVal val="0.25"/>
                                      </p:to>
                                    </p:set>
                                    <p:animEffect filter="image" prLst="opacity: 0.25">
                                      <p:cBhvr rctx="IE">
                                        <p:cTn id="31" dur="indefinite"/>
                                        <p:tgtEl>
                                          <p:spTgt spid="8">
                                            <p:txEl>
                                              <p:pRg st="3" end="3"/>
                                            </p:txEl>
                                          </p:spTgt>
                                        </p:tgtEl>
                                      </p:cBhvr>
                                    </p:animEffect>
                                  </p:childTnLst>
                                </p:cTn>
                              </p:par>
                              <p:par>
                                <p:cTn id="32" presetID="9" presetClass="emph" presetSubtype="0" nodeType="withEffect">
                                  <p:stCondLst>
                                    <p:cond delay="0"/>
                                  </p:stCondLst>
                                  <p:childTnLst>
                                    <p:set>
                                      <p:cBhvr rctx="PPT">
                                        <p:cTn id="33" dur="indefinite"/>
                                        <p:tgtEl>
                                          <p:spTgt spid="8">
                                            <p:txEl>
                                              <p:pRg st="0" end="0"/>
                                            </p:txEl>
                                          </p:spTgt>
                                        </p:tgtEl>
                                        <p:attrNameLst>
                                          <p:attrName>style.opacity</p:attrName>
                                        </p:attrNameLst>
                                      </p:cBhvr>
                                      <p:to>
                                        <p:strVal val="0.25"/>
                                      </p:to>
                                    </p:set>
                                    <p:animEffect filter="image" prLst="opacity: 0.25">
                                      <p:cBhvr rctx="IE">
                                        <p:cTn id="34" dur="indefinite"/>
                                        <p:tgtEl>
                                          <p:spTgt spid="8">
                                            <p:txEl>
                                              <p:pRg st="0" end="0"/>
                                            </p:txEl>
                                          </p:spTgt>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1000"/>
                                        <p:tgtEl>
                                          <p:spTgt spid="8">
                                            <p:txEl>
                                              <p:pRg st="5" end="5"/>
                                            </p:txEl>
                                          </p:spTgt>
                                        </p:tgtEl>
                                      </p:cBhvr>
                                    </p:animEffect>
                                    <p:anim calcmode="lin" valueType="num">
                                      <p:cBhvr>
                                        <p:cTn id="3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8">
                                            <p:txEl>
                                              <p:pRg st="6" end="6"/>
                                            </p:txEl>
                                          </p:spTgt>
                                        </p:tgtEl>
                                        <p:attrNameLst>
                                          <p:attrName>style.opacity</p:attrName>
                                        </p:attrNameLst>
                                      </p:cBhvr>
                                      <p:to>
                                        <p:strVal val="0.25"/>
                                      </p:to>
                                    </p:set>
                                    <p:animEffect filter="image" prLst="opacity: 0.25">
                                      <p:cBhvr rctx="IE">
                                        <p:cTn id="49" dur="indefinite"/>
                                        <p:tgtEl>
                                          <p:spTgt spid="8">
                                            <p:txEl>
                                              <p:pRg st="6" end="6"/>
                                            </p:txEl>
                                          </p:spTgt>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8">
                                            <p:txEl>
                                              <p:pRg st="7" end="7"/>
                                            </p:txEl>
                                          </p:spTgt>
                                        </p:tgtEl>
                                        <p:attrNameLst>
                                          <p:attrName>style.visibility</p:attrName>
                                        </p:attrNameLst>
                                      </p:cBhvr>
                                      <p:to>
                                        <p:strVal val="visible"/>
                                      </p:to>
                                    </p:set>
                                    <p:animEffect transition="in" filter="fade">
                                      <p:cBhvr>
                                        <p:cTn id="52" dur="1000"/>
                                        <p:tgtEl>
                                          <p:spTgt spid="8">
                                            <p:txEl>
                                              <p:pRg st="7" end="7"/>
                                            </p:txEl>
                                          </p:spTgt>
                                        </p:tgtEl>
                                      </p:cBhvr>
                                    </p:animEffect>
                                    <p:anim calcmode="lin" valueType="num">
                                      <p:cBhvr>
                                        <p:cTn id="5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94"/>
            <a:ext cx="8305800" cy="1193493"/>
          </a:xfrm>
        </p:spPr>
        <p:txBody>
          <a:bodyPr/>
          <a:lstStyle/>
          <a:p>
            <a:r>
              <a:rPr lang="en-US" dirty="0"/>
              <a:t>PEORIA PATHWAYS TO PROSPERITY</a:t>
            </a:r>
            <a:br>
              <a:rPr lang="en-US" dirty="0"/>
            </a:br>
            <a:r>
              <a:rPr lang="en-US" sz="2000" dirty="0">
                <a:solidFill>
                  <a:srgbClr val="414042"/>
                </a:solidFill>
              </a:rPr>
              <a:t>History and Background</a:t>
            </a:r>
          </a:p>
        </p:txBody>
      </p:sp>
      <p:sp>
        <p:nvSpPr>
          <p:cNvPr id="4" name="Rectangle 3"/>
          <p:cNvSpPr/>
          <p:nvPr/>
        </p:nvSpPr>
        <p:spPr>
          <a:xfrm>
            <a:off x="241898" y="1337487"/>
            <a:ext cx="8673502" cy="5016758"/>
          </a:xfrm>
          <a:prstGeom prst="rect">
            <a:avLst/>
          </a:prstGeom>
        </p:spPr>
        <p:txBody>
          <a:bodyPr wrap="square">
            <a:spAutoFit/>
          </a:bodyPr>
          <a:lstStyle/>
          <a:p>
            <a:r>
              <a:rPr lang="en-US" b="1" u="sng" dirty="0">
                <a:latin typeface="Helvetica Neue" panose="02000403000000020004" pitchFamily="50" charset="0"/>
              </a:rPr>
              <a:t>Fall 2014 – Spring 2015</a:t>
            </a:r>
            <a:endParaRPr lang="en-US" dirty="0">
              <a:latin typeface="Helvetica Neue" panose="02000403000000020004" pitchFamily="50" charset="0"/>
            </a:endParaRPr>
          </a:p>
          <a:p>
            <a:pPr marL="342900" lvl="0" indent="-342900">
              <a:spcAft>
                <a:spcPts val="1200"/>
              </a:spcAft>
              <a:buFont typeface="Arial" panose="020B0604020202020204" pitchFamily="34" charset="0"/>
              <a:buChar char="•"/>
            </a:pPr>
            <a:r>
              <a:rPr lang="en-US" dirty="0">
                <a:latin typeface="Helvetica Neue" panose="02000403000000020004" pitchFamily="50" charset="0"/>
              </a:rPr>
              <a:t>The JFF report identified healthcare and manufacturing as the leading employment sectors and outlined the gaps in the talent pipelines leading to those career areas. </a:t>
            </a:r>
          </a:p>
          <a:p>
            <a:pPr marL="342900" indent="-342900">
              <a:spcAft>
                <a:spcPts val="1200"/>
              </a:spcAft>
              <a:buFont typeface="Arial" panose="020B0604020202020204" pitchFamily="34" charset="0"/>
              <a:buChar char="•"/>
            </a:pPr>
            <a:r>
              <a:rPr lang="en-US" dirty="0">
                <a:latin typeface="Helvetica Neue" panose="02000403000000020004" pitchFamily="50" charset="0"/>
              </a:rPr>
              <a:t>The report also called for greater alignment between Peoria Public Schools and Illinois Central College’s curriculum leading to these occupation. </a:t>
            </a:r>
          </a:p>
          <a:p>
            <a:pPr marL="342900" indent="-342900">
              <a:spcAft>
                <a:spcPts val="1200"/>
              </a:spcAft>
              <a:buFont typeface="Arial" panose="020B0604020202020204" pitchFamily="34" charset="0"/>
              <a:buChar char="•"/>
            </a:pPr>
            <a:r>
              <a:rPr lang="en-US" dirty="0">
                <a:latin typeface="Helvetica Neue" panose="02000403000000020004" pitchFamily="50" charset="0"/>
              </a:rPr>
              <a:t>Finally, private sector businesses were called on to collaborate with education by creating work‐based learning opportunities for Peoria youth.</a:t>
            </a:r>
          </a:p>
          <a:p>
            <a:r>
              <a:rPr lang="en-US" b="1" u="sng" dirty="0">
                <a:latin typeface="Helvetica Neue" panose="02000403000000020004" pitchFamily="50" charset="0"/>
              </a:rPr>
              <a:t>June, 2015</a:t>
            </a:r>
            <a:endParaRPr lang="en-US" dirty="0">
              <a:latin typeface="Helvetica Neue" panose="02000403000000020004" pitchFamily="50" charset="0"/>
            </a:endParaRPr>
          </a:p>
          <a:p>
            <a:pPr marL="342900" lvl="0" indent="-342900">
              <a:spcAft>
                <a:spcPts val="1200"/>
              </a:spcAft>
              <a:buFont typeface="Arial" panose="020B0604020202020204" pitchFamily="34" charset="0"/>
              <a:buChar char="•"/>
            </a:pPr>
            <a:r>
              <a:rPr lang="en-US" dirty="0">
                <a:latin typeface="Helvetica Neue" panose="02000403000000020004" pitchFamily="50" charset="0"/>
              </a:rPr>
              <a:t>Submitted and received a $65,000 Innovation Fund Grant from the American Federation of Teachers, imbuing new life into the Pathways effort. Peoria was among New York, Pittsburgh, Miami, and San Francisco.</a:t>
            </a:r>
          </a:p>
          <a:p>
            <a:pPr marL="342900" lvl="0" indent="-342900">
              <a:spcAft>
                <a:spcPts val="1200"/>
              </a:spcAft>
              <a:buFont typeface="Arial" panose="020B0604020202020204" pitchFamily="34" charset="0"/>
              <a:buChar char="•"/>
            </a:pPr>
            <a:r>
              <a:rPr lang="en-US" dirty="0">
                <a:latin typeface="Helvetica Neue" panose="02000403000000020004" pitchFamily="50" charset="0"/>
              </a:rPr>
              <a:t>This Innovation Fund Grant allowed PP2P to hire a full-time coordinator and </a:t>
            </a:r>
            <a:br>
              <a:rPr lang="en-US" dirty="0">
                <a:latin typeface="Helvetica Neue" panose="02000403000000020004" pitchFamily="50" charset="0"/>
              </a:rPr>
            </a:br>
            <a:r>
              <a:rPr lang="en-US" dirty="0">
                <a:latin typeface="Helvetica Neue" panose="02000403000000020004" pitchFamily="50" charset="0"/>
              </a:rPr>
              <a:t>also provided support for the purchase of the 3 year license of the Career Cruising Inspire software. </a:t>
            </a:r>
          </a:p>
          <a:p>
            <a:pPr marL="342900" lvl="0" indent="-342900">
              <a:spcAft>
                <a:spcPts val="1200"/>
              </a:spcAft>
              <a:buFont typeface="Arial" panose="020B0604020202020204" pitchFamily="34" charset="0"/>
              <a:buChar char="•"/>
            </a:pPr>
            <a:r>
              <a:rPr lang="en-US" dirty="0">
                <a:latin typeface="Helvetica Neue" panose="02000403000000020004" pitchFamily="50" charset="0"/>
              </a:rPr>
              <a:t>I was hired as the full time Peoria Pathways Coordinator in August of 2016.</a:t>
            </a:r>
          </a:p>
        </p:txBody>
      </p:sp>
    </p:spTree>
    <p:extLst>
      <p:ext uri="{BB962C8B-B14F-4D97-AF65-F5344CB8AC3E}">
        <p14:creationId xmlns:p14="http://schemas.microsoft.com/office/powerpoint/2010/main" val="181571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4">
                                            <p:txEl>
                                              <p:pRg st="1" end="1"/>
                                            </p:txEl>
                                          </p:spTgt>
                                        </p:tgtEl>
                                        <p:attrNameLst>
                                          <p:attrName>style.opacity</p:attrName>
                                        </p:attrNameLst>
                                      </p:cBhvr>
                                      <p:to>
                                        <p:strVal val="0.25"/>
                                      </p:to>
                                    </p:set>
                                    <p:animEffect filter="image" prLst="opacity: 0.25">
                                      <p:cBhvr rctx="IE">
                                        <p:cTn id="19" dur="indefinite"/>
                                        <p:tgtEl>
                                          <p:spTgt spid="4">
                                            <p:txEl>
                                              <p:pRg st="1" end="1"/>
                                            </p:txEl>
                                          </p:spTgt>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4">
                                            <p:txEl>
                                              <p:pRg st="2" end="2"/>
                                            </p:txEl>
                                          </p:spTgt>
                                        </p:tgtEl>
                                        <p:attrNameLst>
                                          <p:attrName>style.opacity</p:attrName>
                                        </p:attrNameLst>
                                      </p:cBhvr>
                                      <p:to>
                                        <p:strVal val="0.25"/>
                                      </p:to>
                                    </p:set>
                                    <p:animEffect filter="image" prLst="opacity: 0.25">
                                      <p:cBhvr rctx="IE">
                                        <p:cTn id="29" dur="indefinite"/>
                                        <p:tgtEl>
                                          <p:spTgt spid="4">
                                            <p:txEl>
                                              <p:pRg st="2" end="2"/>
                                            </p:txEl>
                                          </p:spTgt>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4">
                                            <p:txEl>
                                              <p:pRg st="3" end="3"/>
                                            </p:txEl>
                                          </p:spTgt>
                                        </p:tgtEl>
                                        <p:attrNameLst>
                                          <p:attrName>style.opacity</p:attrName>
                                        </p:attrNameLst>
                                      </p:cBhvr>
                                      <p:to>
                                        <p:strVal val="0.25"/>
                                      </p:to>
                                    </p:set>
                                    <p:animEffect filter="image" prLst="opacity: 0.25">
                                      <p:cBhvr rctx="IE">
                                        <p:cTn id="39" dur="indefinite"/>
                                        <p:tgtEl>
                                          <p:spTgt spid="4">
                                            <p:txEl>
                                              <p:pRg st="3" end="3"/>
                                            </p:txEl>
                                          </p:spTgt>
                                        </p:tgtEl>
                                      </p:cBhvr>
                                    </p:animEffect>
                                  </p:childTnLst>
                                </p:cTn>
                              </p:par>
                              <p:par>
                                <p:cTn id="40" presetID="9" presetClass="emph" presetSubtype="0" nodeType="withEffect">
                                  <p:stCondLst>
                                    <p:cond delay="0"/>
                                  </p:stCondLst>
                                  <p:childTnLst>
                                    <p:set>
                                      <p:cBhvr rctx="PPT">
                                        <p:cTn id="41" dur="indefinite"/>
                                        <p:tgtEl>
                                          <p:spTgt spid="4">
                                            <p:txEl>
                                              <p:pRg st="0" end="0"/>
                                            </p:txEl>
                                          </p:spTgt>
                                        </p:tgtEl>
                                        <p:attrNameLst>
                                          <p:attrName>style.opacity</p:attrName>
                                        </p:attrNameLst>
                                      </p:cBhvr>
                                      <p:to>
                                        <p:strVal val="0.25"/>
                                      </p:to>
                                    </p:set>
                                    <p:animEffect filter="image" prLst="opacity: 0.25">
                                      <p:cBhvr rctx="IE">
                                        <p:cTn id="42" dur="indefinite"/>
                                        <p:tgtEl>
                                          <p:spTgt spid="4">
                                            <p:txEl>
                                              <p:pRg st="0" end="0"/>
                                            </p:txEl>
                                          </p:spTgt>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1000"/>
                                        <p:tgtEl>
                                          <p:spTgt spid="4">
                                            <p:txEl>
                                              <p:pRg st="4" end="4"/>
                                            </p:txEl>
                                          </p:spTgt>
                                        </p:tgtEl>
                                      </p:cBhvr>
                                    </p:animEffect>
                                    <p:anim calcmode="lin" valueType="num">
                                      <p:cBhvr>
                                        <p:cTn id="4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1000"/>
                                        <p:tgtEl>
                                          <p:spTgt spid="4">
                                            <p:txEl>
                                              <p:pRg st="5" end="5"/>
                                            </p:txEl>
                                          </p:spTgt>
                                        </p:tgtEl>
                                      </p:cBhvr>
                                    </p:animEffect>
                                    <p:anim calcmode="lin" valueType="num">
                                      <p:cBhvr>
                                        <p:cTn id="5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mph" presetSubtype="0" nodeType="clickEffect">
                                  <p:stCondLst>
                                    <p:cond delay="0"/>
                                  </p:stCondLst>
                                  <p:childTnLst>
                                    <p:set>
                                      <p:cBhvr rctx="PPT">
                                        <p:cTn id="56" dur="indefinite"/>
                                        <p:tgtEl>
                                          <p:spTgt spid="4">
                                            <p:txEl>
                                              <p:pRg st="5" end="5"/>
                                            </p:txEl>
                                          </p:spTgt>
                                        </p:tgtEl>
                                        <p:attrNameLst>
                                          <p:attrName>style.opacity</p:attrName>
                                        </p:attrNameLst>
                                      </p:cBhvr>
                                      <p:to>
                                        <p:strVal val="0.25"/>
                                      </p:to>
                                    </p:set>
                                    <p:animEffect filter="image" prLst="opacity: 0.25">
                                      <p:cBhvr rctx="IE">
                                        <p:cTn id="57" dur="indefinite"/>
                                        <p:tgtEl>
                                          <p:spTgt spid="4">
                                            <p:txEl>
                                              <p:pRg st="5" end="5"/>
                                            </p:txEl>
                                          </p:spTgt>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Effect transition="in" filter="fade">
                                      <p:cBhvr>
                                        <p:cTn id="60" dur="1000"/>
                                        <p:tgtEl>
                                          <p:spTgt spid="4">
                                            <p:txEl>
                                              <p:pRg st="6" end="6"/>
                                            </p:txEl>
                                          </p:spTgt>
                                        </p:tgtEl>
                                      </p:cBhvr>
                                    </p:animEffect>
                                    <p:anim calcmode="lin" valueType="num">
                                      <p:cBhvr>
                                        <p:cTn id="6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9" presetClass="emph" presetSubtype="0" nodeType="clickEffect">
                                  <p:stCondLst>
                                    <p:cond delay="0"/>
                                  </p:stCondLst>
                                  <p:childTnLst>
                                    <p:set>
                                      <p:cBhvr rctx="PPT">
                                        <p:cTn id="66" dur="indefinite"/>
                                        <p:tgtEl>
                                          <p:spTgt spid="4">
                                            <p:txEl>
                                              <p:pRg st="6" end="6"/>
                                            </p:txEl>
                                          </p:spTgt>
                                        </p:tgtEl>
                                        <p:attrNameLst>
                                          <p:attrName>style.opacity</p:attrName>
                                        </p:attrNameLst>
                                      </p:cBhvr>
                                      <p:to>
                                        <p:strVal val="0.25"/>
                                      </p:to>
                                    </p:set>
                                    <p:animEffect filter="image" prLst="opacity: 0.25">
                                      <p:cBhvr rctx="IE">
                                        <p:cTn id="67" dur="indefinite"/>
                                        <p:tgtEl>
                                          <p:spTgt spid="4">
                                            <p:txEl>
                                              <p:pRg st="6" end="6"/>
                                            </p:txEl>
                                          </p:spTgt>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fade">
                                      <p:cBhvr>
                                        <p:cTn id="70" dur="1000"/>
                                        <p:tgtEl>
                                          <p:spTgt spid="4">
                                            <p:txEl>
                                              <p:pRg st="7" end="7"/>
                                            </p:txEl>
                                          </p:spTgt>
                                        </p:tgtEl>
                                      </p:cBhvr>
                                    </p:animEffect>
                                    <p:anim calcmode="lin" valueType="num">
                                      <p:cBhvr>
                                        <p:cTn id="7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94"/>
            <a:ext cx="8305800" cy="1193493"/>
          </a:xfrm>
        </p:spPr>
        <p:txBody>
          <a:bodyPr/>
          <a:lstStyle/>
          <a:p>
            <a:r>
              <a:rPr lang="en-US" dirty="0"/>
              <a:t>PEORIA PATHWAYS TO PROSPERITY</a:t>
            </a:r>
            <a:br>
              <a:rPr lang="en-US" dirty="0"/>
            </a:br>
            <a:r>
              <a:rPr lang="en-US" sz="2000" dirty="0">
                <a:solidFill>
                  <a:srgbClr val="414042"/>
                </a:solidFill>
              </a:rPr>
              <a:t>History and Background</a:t>
            </a:r>
          </a:p>
        </p:txBody>
      </p:sp>
      <p:graphicFrame>
        <p:nvGraphicFramePr>
          <p:cNvPr id="5" name="Diagram 4"/>
          <p:cNvGraphicFramePr/>
          <p:nvPr>
            <p:extLst>
              <p:ext uri="{D42A27DB-BD31-4B8C-83A1-F6EECF244321}">
                <p14:modId xmlns:p14="http://schemas.microsoft.com/office/powerpoint/2010/main" val="46836187"/>
              </p:ext>
            </p:extLst>
          </p:nvPr>
        </p:nvGraphicFramePr>
        <p:xfrm>
          <a:off x="-228600" y="1143000"/>
          <a:ext cx="9144000" cy="510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18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94"/>
            <a:ext cx="8305800" cy="1193493"/>
          </a:xfrm>
        </p:spPr>
        <p:txBody>
          <a:bodyPr/>
          <a:lstStyle/>
          <a:p>
            <a:r>
              <a:rPr lang="en-US" dirty="0"/>
              <a:t>PEORIA PATHWAYS TO PROSPERITY</a:t>
            </a:r>
            <a:br>
              <a:rPr lang="en-US" dirty="0"/>
            </a:br>
            <a:r>
              <a:rPr lang="en-US" sz="2000" dirty="0">
                <a:solidFill>
                  <a:srgbClr val="414042"/>
                </a:solidFill>
              </a:rPr>
              <a:t>Goals</a:t>
            </a:r>
          </a:p>
        </p:txBody>
      </p:sp>
      <p:sp>
        <p:nvSpPr>
          <p:cNvPr id="4" name="TextBox 3"/>
          <p:cNvSpPr txBox="1"/>
          <p:nvPr/>
        </p:nvSpPr>
        <p:spPr>
          <a:xfrm>
            <a:off x="304800" y="1447800"/>
            <a:ext cx="8481772" cy="4789773"/>
          </a:xfrm>
          <a:prstGeom prst="rect">
            <a:avLst/>
          </a:prstGeom>
          <a:noFill/>
        </p:spPr>
        <p:txBody>
          <a:bodyPr wrap="square" rtlCol="0">
            <a:spAutoFit/>
          </a:bodyPr>
          <a:lstStyle/>
          <a:p>
            <a:pPr marL="214313" indent="-214313">
              <a:spcAft>
                <a:spcPts val="1800"/>
              </a:spcAft>
              <a:buFont typeface="Arial" panose="020B0604020202020204" pitchFamily="34" charset="0"/>
              <a:buChar char="•"/>
            </a:pPr>
            <a:r>
              <a:rPr lang="en-US" sz="2025" dirty="0">
                <a:latin typeface="Helvetica Neue" panose="02000403000000020004" pitchFamily="50" charset="0"/>
              </a:rPr>
              <a:t>Create and connect high-impact Career Development Opportunities (internships, employment, etc.) for Peoria Public Schools high school students, using a platform called Career Cruising Greater Peoria Works; successfully place </a:t>
            </a:r>
            <a:r>
              <a:rPr lang="en-US" sz="2025" i="1" dirty="0">
                <a:latin typeface="Helvetica Neue" panose="02000403000000020004" pitchFamily="50" charset="0"/>
              </a:rPr>
              <a:t>at least</a:t>
            </a:r>
            <a:r>
              <a:rPr lang="en-US" sz="2025" dirty="0">
                <a:latin typeface="Helvetica Neue" panose="02000403000000020004" pitchFamily="50" charset="0"/>
              </a:rPr>
              <a:t> 50 internships by June 2017.</a:t>
            </a:r>
            <a:endParaRPr lang="en-US" sz="900" dirty="0">
              <a:latin typeface="Helvetica Neue" panose="02000403000000020004" pitchFamily="50" charset="0"/>
            </a:endParaRPr>
          </a:p>
          <a:p>
            <a:pPr marL="214313" indent="-214313">
              <a:spcAft>
                <a:spcPts val="1800"/>
              </a:spcAft>
              <a:buFont typeface="Arial" panose="020B0604020202020204" pitchFamily="34" charset="0"/>
              <a:buChar char="•"/>
            </a:pPr>
            <a:r>
              <a:rPr lang="en-US" sz="2025" dirty="0">
                <a:latin typeface="Helvetica Neue" panose="02000403000000020004" pitchFamily="50" charset="0"/>
              </a:rPr>
              <a:t>Assist in creating, aligning, and embedding early college credit in PPS High Schools in collaboration with Illinois Central College, working to implement a more intentional career pathways model.</a:t>
            </a:r>
            <a:endParaRPr lang="en-US" sz="900" dirty="0">
              <a:latin typeface="Helvetica Neue" panose="02000403000000020004" pitchFamily="50" charset="0"/>
            </a:endParaRPr>
          </a:p>
          <a:p>
            <a:pPr marL="214313" indent="-214313">
              <a:spcAft>
                <a:spcPts val="1800"/>
              </a:spcAft>
              <a:buFont typeface="Arial" panose="020B0604020202020204" pitchFamily="34" charset="0"/>
              <a:buChar char="•"/>
            </a:pPr>
            <a:r>
              <a:rPr lang="en-US" sz="2025" dirty="0">
                <a:latin typeface="Helvetica Neue" panose="02000403000000020004" pitchFamily="50" charset="0"/>
              </a:rPr>
              <a:t>Increase College/Career-readiness, and high school completion rates of Peoria Public Schools students.</a:t>
            </a:r>
            <a:endParaRPr lang="en-US" sz="900" dirty="0">
              <a:latin typeface="Helvetica Neue" panose="02000403000000020004" pitchFamily="50" charset="0"/>
            </a:endParaRPr>
          </a:p>
          <a:p>
            <a:pPr marL="214313" indent="-214313">
              <a:spcAft>
                <a:spcPts val="1800"/>
              </a:spcAft>
              <a:buFont typeface="Arial" panose="020B0604020202020204" pitchFamily="34" charset="0"/>
              <a:buChar char="•"/>
            </a:pPr>
            <a:r>
              <a:rPr lang="en-US" sz="2025" dirty="0">
                <a:latin typeface="Helvetica Neue" panose="02000403000000020004" pitchFamily="50" charset="0"/>
              </a:rPr>
              <a:t>Increase local talent pool to meet the increasing regional market demands.</a:t>
            </a:r>
          </a:p>
          <a:p>
            <a:pPr marL="214313" indent="-214313">
              <a:buFont typeface="Arial" panose="020B0604020202020204" pitchFamily="34" charset="0"/>
              <a:buChar char="•"/>
            </a:pPr>
            <a:endParaRPr lang="en-US" sz="2250" dirty="0">
              <a:solidFill>
                <a:schemeClr val="accent1">
                  <a:lumMod val="75000"/>
                </a:schemeClr>
              </a:solidFill>
            </a:endParaRPr>
          </a:p>
        </p:txBody>
      </p:sp>
    </p:spTree>
    <p:extLst>
      <p:ext uri="{BB962C8B-B14F-4D97-AF65-F5344CB8AC3E}">
        <p14:creationId xmlns:p14="http://schemas.microsoft.com/office/powerpoint/2010/main" val="358212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4">
                                            <p:txEl>
                                              <p:pRg st="0" end="0"/>
                                            </p:txEl>
                                          </p:spTgt>
                                        </p:tgtEl>
                                        <p:attrNameLst>
                                          <p:attrName>style.opacity</p:attrName>
                                        </p:attrNameLst>
                                      </p:cBhvr>
                                      <p:to>
                                        <p:strVal val="0.25"/>
                                      </p:to>
                                    </p:set>
                                    <p:animEffect filter="image" prLst="opacity: 0.25">
                                      <p:cBhvr rctx="IE">
                                        <p:cTn id="14" dur="indefinite"/>
                                        <p:tgtEl>
                                          <p:spTgt spid="4">
                                            <p:txEl>
                                              <p:pRg st="0" end="0"/>
                                            </p:txEl>
                                          </p:spTgt>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4">
                                            <p:txEl>
                                              <p:pRg st="1" end="1"/>
                                            </p:txEl>
                                          </p:spTgt>
                                        </p:tgtEl>
                                        <p:attrNameLst>
                                          <p:attrName>style.opacity</p:attrName>
                                        </p:attrNameLst>
                                      </p:cBhvr>
                                      <p:to>
                                        <p:strVal val="0.25"/>
                                      </p:to>
                                    </p:set>
                                    <p:animEffect filter="image" prLst="opacity: 0.25">
                                      <p:cBhvr rctx="IE">
                                        <p:cTn id="24" dur="indefinite"/>
                                        <p:tgtEl>
                                          <p:spTgt spid="4">
                                            <p:txEl>
                                              <p:pRg st="1" end="1"/>
                                            </p:txEl>
                                          </p:spTgt>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mph" presetSubtype="0" nodeType="clickEffect">
                                  <p:stCondLst>
                                    <p:cond delay="0"/>
                                  </p:stCondLst>
                                  <p:childTnLst>
                                    <p:set>
                                      <p:cBhvr rctx="PPT">
                                        <p:cTn id="33" dur="indefinite"/>
                                        <p:tgtEl>
                                          <p:spTgt spid="4">
                                            <p:txEl>
                                              <p:pRg st="2" end="2"/>
                                            </p:txEl>
                                          </p:spTgt>
                                        </p:tgtEl>
                                        <p:attrNameLst>
                                          <p:attrName>style.opacity</p:attrName>
                                        </p:attrNameLst>
                                      </p:cBhvr>
                                      <p:to>
                                        <p:strVal val="0.25"/>
                                      </p:to>
                                    </p:set>
                                    <p:animEffect filter="image" prLst="opacity: 0.25">
                                      <p:cBhvr rctx="IE">
                                        <p:cTn id="34" dur="indefinite"/>
                                        <p:tgtEl>
                                          <p:spTgt spid="4">
                                            <p:txEl>
                                              <p:pRg st="2" end="2"/>
                                            </p:txEl>
                                          </p:spTgt>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94"/>
            <a:ext cx="8305800" cy="1193493"/>
          </a:xfrm>
        </p:spPr>
        <p:txBody>
          <a:bodyPr/>
          <a:lstStyle/>
          <a:p>
            <a:r>
              <a:rPr lang="en-US" dirty="0"/>
              <a:t>SEQUENCING CAREER PATHWAYS</a:t>
            </a:r>
            <a:br>
              <a:rPr lang="en-US" dirty="0"/>
            </a:br>
            <a:r>
              <a:rPr lang="en-US" sz="2000" dirty="0">
                <a:solidFill>
                  <a:srgbClr val="414042"/>
                </a:solidFill>
              </a:rPr>
              <a:t>History</a:t>
            </a:r>
          </a:p>
        </p:txBody>
      </p:sp>
      <p:sp>
        <p:nvSpPr>
          <p:cNvPr id="5" name="TextBox 4"/>
          <p:cNvSpPr txBox="1"/>
          <p:nvPr/>
        </p:nvSpPr>
        <p:spPr>
          <a:xfrm>
            <a:off x="380215" y="1361840"/>
            <a:ext cx="8481772" cy="5101397"/>
          </a:xfrm>
          <a:prstGeom prst="rect">
            <a:avLst/>
          </a:prstGeom>
          <a:noFill/>
        </p:spPr>
        <p:txBody>
          <a:bodyPr wrap="square" rtlCol="0">
            <a:spAutoFit/>
          </a:bodyPr>
          <a:lstStyle/>
          <a:p>
            <a:pPr marL="214313" indent="-214313">
              <a:spcAft>
                <a:spcPts val="1800"/>
              </a:spcAft>
              <a:buFont typeface="Arial" panose="020B0604020202020204" pitchFamily="34" charset="0"/>
              <a:buChar char="•"/>
            </a:pPr>
            <a:r>
              <a:rPr lang="en-US" sz="2025" dirty="0">
                <a:latin typeface="Helvetica Neue" panose="02000403000000020004" pitchFamily="50" charset="0"/>
              </a:rPr>
              <a:t>Previous Peoria Public School (PPS) administration had a loose understanding of the career pathways framework; it was not a priority codified in their strategic plan.</a:t>
            </a:r>
            <a:endParaRPr lang="en-US" sz="900" dirty="0">
              <a:latin typeface="Helvetica Neue" panose="02000403000000020004" pitchFamily="50" charset="0"/>
            </a:endParaRPr>
          </a:p>
          <a:p>
            <a:pPr marL="214313" indent="-214313">
              <a:spcAft>
                <a:spcPts val="1800"/>
              </a:spcAft>
              <a:buFont typeface="Arial" panose="020B0604020202020204" pitchFamily="34" charset="0"/>
              <a:buChar char="•"/>
            </a:pPr>
            <a:r>
              <a:rPr lang="en-US" sz="2025" dirty="0">
                <a:latin typeface="Helvetica Neue" panose="02000403000000020004" pitchFamily="50" charset="0"/>
              </a:rPr>
              <a:t>With new leadership in the summer of 2016 came a fundamental shift in thinking towards making high school curriculum more engaging, rigorous, and relevant to students’ career ambitions. </a:t>
            </a:r>
            <a:endParaRPr lang="en-US" sz="900" dirty="0">
              <a:latin typeface="Helvetica Neue" panose="02000403000000020004" pitchFamily="50" charset="0"/>
            </a:endParaRPr>
          </a:p>
          <a:p>
            <a:pPr marL="214313" indent="-214313">
              <a:spcAft>
                <a:spcPts val="1800"/>
              </a:spcAft>
              <a:buFont typeface="Arial" panose="020B0604020202020204" pitchFamily="34" charset="0"/>
              <a:buChar char="•"/>
            </a:pPr>
            <a:r>
              <a:rPr lang="en-US" sz="2025" dirty="0">
                <a:latin typeface="Helvetica Neue" panose="02000403000000020004" pitchFamily="50" charset="0"/>
              </a:rPr>
              <a:t>Academic Instructional Officer Tom Welsh was made the Career Pathways liaison, charged with building out a more robust pathways model with the help of the Peoria Pathways to Prosperity partnership; we were able to move forward!</a:t>
            </a:r>
            <a:endParaRPr lang="en-US" sz="900" dirty="0">
              <a:latin typeface="Helvetica Neue" panose="02000403000000020004" pitchFamily="50" charset="0"/>
            </a:endParaRPr>
          </a:p>
          <a:p>
            <a:pPr marL="214313" indent="-214313">
              <a:spcAft>
                <a:spcPts val="1800"/>
              </a:spcAft>
              <a:buFont typeface="Arial" panose="020B0604020202020204" pitchFamily="34" charset="0"/>
              <a:buChar char="•"/>
            </a:pPr>
            <a:r>
              <a:rPr lang="en-US" sz="2025" dirty="0">
                <a:latin typeface="Helvetica Neue" panose="02000403000000020004" pitchFamily="50" charset="0"/>
              </a:rPr>
              <a:t>Monthly meetings with PPS administrators and Illinois Central College staff were rescheduled to re-innervate the Pathways conversations.</a:t>
            </a:r>
          </a:p>
          <a:p>
            <a:pPr marL="214313" indent="-214313">
              <a:buFont typeface="Arial" panose="020B0604020202020204" pitchFamily="34" charset="0"/>
              <a:buChar char="•"/>
            </a:pPr>
            <a:endParaRPr lang="en-US" sz="2250" dirty="0">
              <a:solidFill>
                <a:schemeClr val="accent1">
                  <a:lumMod val="75000"/>
                </a:schemeClr>
              </a:solidFill>
            </a:endParaRPr>
          </a:p>
        </p:txBody>
      </p:sp>
    </p:spTree>
    <p:extLst>
      <p:ext uri="{BB962C8B-B14F-4D97-AF65-F5344CB8AC3E}">
        <p14:creationId xmlns:p14="http://schemas.microsoft.com/office/powerpoint/2010/main" val="7395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5">
                                            <p:txEl>
                                              <p:pRg st="0" end="0"/>
                                            </p:txEl>
                                          </p:spTgt>
                                        </p:tgtEl>
                                        <p:attrNameLst>
                                          <p:attrName>style.opacity</p:attrName>
                                        </p:attrNameLst>
                                      </p:cBhvr>
                                      <p:to>
                                        <p:strVal val="0.25"/>
                                      </p:to>
                                    </p:set>
                                    <p:animEffect filter="image" prLst="opacity: 0.25">
                                      <p:cBhvr rctx="IE">
                                        <p:cTn id="14" dur="indefinite"/>
                                        <p:tgtEl>
                                          <p:spTgt spid="5">
                                            <p:txEl>
                                              <p:pRg st="0" end="0"/>
                                            </p:txEl>
                                          </p:spTgt>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5">
                                            <p:txEl>
                                              <p:pRg st="1" end="1"/>
                                            </p:txEl>
                                          </p:spTgt>
                                        </p:tgtEl>
                                        <p:attrNameLst>
                                          <p:attrName>style.opacity</p:attrName>
                                        </p:attrNameLst>
                                      </p:cBhvr>
                                      <p:to>
                                        <p:strVal val="0.25"/>
                                      </p:to>
                                    </p:set>
                                    <p:animEffect filter="image" prLst="opacity: 0.25">
                                      <p:cBhvr rctx="IE">
                                        <p:cTn id="24" dur="indefinite"/>
                                        <p:tgtEl>
                                          <p:spTgt spid="5">
                                            <p:txEl>
                                              <p:pRg st="1" end="1"/>
                                            </p:txEl>
                                          </p:spTgt>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mph" presetSubtype="0" nodeType="clickEffect">
                                  <p:stCondLst>
                                    <p:cond delay="0"/>
                                  </p:stCondLst>
                                  <p:childTnLst>
                                    <p:set>
                                      <p:cBhvr rctx="PPT">
                                        <p:cTn id="40" dur="indefinite"/>
                                        <p:tgtEl>
                                          <p:spTgt spid="5">
                                            <p:txEl>
                                              <p:pRg st="2" end="2"/>
                                            </p:txEl>
                                          </p:spTgt>
                                        </p:tgtEl>
                                        <p:attrNameLst>
                                          <p:attrName>style.opacity</p:attrName>
                                        </p:attrNameLst>
                                      </p:cBhvr>
                                      <p:to>
                                        <p:strVal val="0.25"/>
                                      </p:to>
                                    </p:set>
                                    <p:animEffect filter="image" prLst="opacity: 0.25">
                                      <p:cBhvr rctx="IE">
                                        <p:cTn id="41" dur="indefinite"/>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mph" presetSubtype="0" nodeType="clickEffect">
                                  <p:stCondLst>
                                    <p:cond delay="0"/>
                                  </p:stCondLst>
                                  <p:childTnLst>
                                    <p:set>
                                      <p:cBhvr rctx="PPT">
                                        <p:cTn id="45" dur="indefinite"/>
                                        <p:tgtEl>
                                          <p:spTgt spid="5">
                                            <p:txEl>
                                              <p:pRg st="3" end="3"/>
                                            </p:txEl>
                                          </p:spTgt>
                                        </p:tgtEl>
                                        <p:attrNameLst>
                                          <p:attrName>style.opacity</p:attrName>
                                        </p:attrNameLst>
                                      </p:cBhvr>
                                      <p:to>
                                        <p:strVal val="0.25"/>
                                      </p:to>
                                    </p:set>
                                    <p:animEffect filter="image" prLst="opacity: 0.25">
                                      <p:cBhvr rctx="IE">
                                        <p:cTn id="46" dur="indefinite"/>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94"/>
            <a:ext cx="8305800" cy="1193493"/>
          </a:xfrm>
        </p:spPr>
        <p:txBody>
          <a:bodyPr/>
          <a:lstStyle/>
          <a:p>
            <a:r>
              <a:rPr lang="en-US" dirty="0"/>
              <a:t>SEQUENCING CAREER PATHWAYS</a:t>
            </a:r>
            <a:br>
              <a:rPr lang="en-US" dirty="0"/>
            </a:br>
            <a:r>
              <a:rPr lang="en-US" sz="2000" dirty="0">
                <a:solidFill>
                  <a:srgbClr val="414042"/>
                </a:solidFill>
              </a:rPr>
              <a:t>Timeline &amp; Process</a:t>
            </a:r>
          </a:p>
        </p:txBody>
      </p:sp>
      <p:sp>
        <p:nvSpPr>
          <p:cNvPr id="5" name="TextBox 4"/>
          <p:cNvSpPr txBox="1"/>
          <p:nvPr/>
        </p:nvSpPr>
        <p:spPr>
          <a:xfrm>
            <a:off x="0" y="1201584"/>
            <a:ext cx="9068586" cy="6369692"/>
          </a:xfrm>
          <a:prstGeom prst="rect">
            <a:avLst/>
          </a:prstGeom>
          <a:noFill/>
        </p:spPr>
        <p:txBody>
          <a:bodyPr wrap="square" rtlCol="0">
            <a:spAutoFit/>
          </a:bodyPr>
          <a:lstStyle/>
          <a:p>
            <a:pPr marL="214313" indent="-214313">
              <a:spcAft>
                <a:spcPts val="1000"/>
              </a:spcAft>
              <a:buFont typeface="Arial" panose="020B0604020202020204" pitchFamily="34" charset="0"/>
              <a:buChar char="•"/>
            </a:pPr>
            <a:r>
              <a:rPr lang="en-US" sz="2025" b="1" dirty="0">
                <a:solidFill>
                  <a:srgbClr val="58585B"/>
                </a:solidFill>
                <a:latin typeface="Helvetica Neue" panose="02000403000000020004" pitchFamily="50" charset="0"/>
              </a:rPr>
              <a:t>August 22nd, 2016 </a:t>
            </a:r>
          </a:p>
          <a:p>
            <a:pPr marL="671513" lvl="1" indent="-214313">
              <a:spcAft>
                <a:spcPts val="1000"/>
              </a:spcAft>
              <a:buFont typeface="Arial" panose="020B0604020202020204" pitchFamily="34" charset="0"/>
              <a:buChar char="•"/>
            </a:pPr>
            <a:r>
              <a:rPr lang="en-US" sz="2025" dirty="0">
                <a:solidFill>
                  <a:srgbClr val="58585B"/>
                </a:solidFill>
                <a:latin typeface="Helvetica Neue" panose="02000403000000020004" pitchFamily="50" charset="0"/>
              </a:rPr>
              <a:t>Initial Pathways conversation with Tom Welsh</a:t>
            </a:r>
          </a:p>
          <a:p>
            <a:pPr marL="671513" lvl="1" indent="-214313">
              <a:spcAft>
                <a:spcPts val="1000"/>
              </a:spcAft>
              <a:buFont typeface="Arial" panose="020B0604020202020204" pitchFamily="34" charset="0"/>
              <a:buChar char="•"/>
            </a:pPr>
            <a:r>
              <a:rPr lang="en-US" sz="2025" dirty="0">
                <a:solidFill>
                  <a:srgbClr val="58585B"/>
                </a:solidFill>
                <a:latin typeface="Helvetica Neue" panose="02000403000000020004" pitchFamily="50" charset="0"/>
              </a:rPr>
              <a:t>Established a new understanding of Career Pathways: “An intentional sequence of courses guiding students towards concrete next steps aimed at career success.”</a:t>
            </a:r>
          </a:p>
          <a:p>
            <a:pPr marL="214313" indent="-214313">
              <a:spcAft>
                <a:spcPts val="1000"/>
              </a:spcAft>
              <a:buFont typeface="Arial" panose="020B0604020202020204" pitchFamily="34" charset="0"/>
              <a:buChar char="•"/>
            </a:pPr>
            <a:r>
              <a:rPr lang="en-US" sz="2025" b="1" dirty="0">
                <a:solidFill>
                  <a:srgbClr val="58585B"/>
                </a:solidFill>
                <a:latin typeface="Helvetica Neue" panose="02000403000000020004" pitchFamily="50" charset="0"/>
              </a:rPr>
              <a:t>Sept. 28th, 2016 </a:t>
            </a:r>
          </a:p>
          <a:p>
            <a:pPr marL="671513" lvl="1" indent="-214313">
              <a:spcAft>
                <a:spcPts val="1000"/>
              </a:spcAft>
              <a:buFont typeface="Arial" panose="020B0604020202020204" pitchFamily="34" charset="0"/>
              <a:buChar char="•"/>
            </a:pPr>
            <a:r>
              <a:rPr lang="en-US" sz="2025" dirty="0">
                <a:solidFill>
                  <a:srgbClr val="58585B"/>
                </a:solidFill>
                <a:latin typeface="Helvetica Neue" panose="02000403000000020004" pitchFamily="50" charset="0"/>
              </a:rPr>
              <a:t>First school improvement session with high school counselors</a:t>
            </a:r>
          </a:p>
          <a:p>
            <a:pPr marL="1128713" lvl="2" indent="-214313">
              <a:spcAft>
                <a:spcPts val="1000"/>
              </a:spcAft>
              <a:buFont typeface="Arial" panose="020B0604020202020204" pitchFamily="34" charset="0"/>
              <a:buChar char="•"/>
            </a:pPr>
            <a:r>
              <a:rPr lang="en-US" sz="2025" dirty="0">
                <a:solidFill>
                  <a:srgbClr val="58585B"/>
                </a:solidFill>
                <a:latin typeface="Helvetica Neue" panose="02000403000000020004" pitchFamily="50" charset="0"/>
              </a:rPr>
              <a:t>Invited all 12 high school counselors to participate in four hour planning exercise.</a:t>
            </a:r>
          </a:p>
          <a:p>
            <a:pPr marL="1128713" lvl="2" indent="-214313">
              <a:spcAft>
                <a:spcPts val="1000"/>
              </a:spcAft>
              <a:buFont typeface="Arial" panose="020B0604020202020204" pitchFamily="34" charset="0"/>
              <a:buChar char="•"/>
            </a:pPr>
            <a:r>
              <a:rPr lang="en-US" sz="2025" dirty="0">
                <a:solidFill>
                  <a:srgbClr val="58585B"/>
                </a:solidFill>
                <a:latin typeface="Helvetica Neue" panose="02000403000000020004" pitchFamily="50" charset="0"/>
              </a:rPr>
              <a:t>Split counselors into three teams, with each team assigned five career pathways (of the 16 outlined by the Department of Education)</a:t>
            </a:r>
          </a:p>
          <a:p>
            <a:pPr marL="1128713" lvl="2" indent="-214313">
              <a:spcAft>
                <a:spcPts val="1000"/>
              </a:spcAft>
              <a:buFont typeface="Arial" panose="020B0604020202020204" pitchFamily="34" charset="0"/>
              <a:buChar char="•"/>
            </a:pPr>
            <a:r>
              <a:rPr lang="en-US" sz="2025" b="1" u="sng" dirty="0">
                <a:solidFill>
                  <a:srgbClr val="58585B"/>
                </a:solidFill>
                <a:latin typeface="Helvetica Neue" panose="02000403000000020004" pitchFamily="50" charset="0"/>
              </a:rPr>
              <a:t>The Challenge:</a:t>
            </a:r>
            <a:r>
              <a:rPr lang="en-US" sz="2025" dirty="0">
                <a:solidFill>
                  <a:srgbClr val="58585B"/>
                </a:solidFill>
                <a:latin typeface="Helvetica Neue" panose="02000403000000020004" pitchFamily="50" charset="0"/>
              </a:rPr>
              <a:t> provide an intentional, recommended sequence of courses - given the context of each career cluster – that a student could follow from grade nine through twelve.</a:t>
            </a:r>
            <a:endParaRPr lang="en-US" sz="2025" b="1" u="sng" dirty="0">
              <a:solidFill>
                <a:srgbClr val="58585B"/>
              </a:solidFill>
              <a:latin typeface="Helvetica Neue" panose="02000403000000020004" pitchFamily="50" charset="0"/>
            </a:endParaRPr>
          </a:p>
          <a:p>
            <a:pPr marL="1128713" lvl="2" indent="-214313">
              <a:spcAft>
                <a:spcPts val="1800"/>
              </a:spcAft>
              <a:buFont typeface="Arial" panose="020B0604020202020204" pitchFamily="34" charset="0"/>
              <a:buChar char="•"/>
            </a:pPr>
            <a:endParaRPr lang="en-US" sz="2025" dirty="0">
              <a:solidFill>
                <a:srgbClr val="58585B"/>
              </a:solidFill>
              <a:latin typeface="Helvetica Neue" panose="02000403000000020004" pitchFamily="50" charset="0"/>
            </a:endParaRPr>
          </a:p>
          <a:p>
            <a:pPr marL="214313" indent="-214313">
              <a:buFont typeface="Arial" panose="020B0604020202020204" pitchFamily="34" charset="0"/>
              <a:buChar char="•"/>
            </a:pPr>
            <a:endParaRPr lang="en-US" sz="2250" dirty="0">
              <a:solidFill>
                <a:srgbClr val="6693F6">
                  <a:lumMod val="75000"/>
                </a:srgbClr>
              </a:solidFill>
            </a:endParaRPr>
          </a:p>
        </p:txBody>
      </p:sp>
    </p:spTree>
    <p:extLst>
      <p:ext uri="{BB962C8B-B14F-4D97-AF65-F5344CB8AC3E}">
        <p14:creationId xmlns:p14="http://schemas.microsoft.com/office/powerpoint/2010/main" val="230839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5">
                                            <p:txEl>
                                              <p:pRg st="0" end="0"/>
                                            </p:txEl>
                                          </p:spTgt>
                                        </p:tgtEl>
                                        <p:attrNameLst>
                                          <p:attrName>style.opacity</p:attrName>
                                        </p:attrNameLst>
                                      </p:cBhvr>
                                      <p:to>
                                        <p:strVal val="0.25"/>
                                      </p:to>
                                    </p:set>
                                    <p:animEffect filter="image" prLst="opacity: 0.25">
                                      <p:cBhvr rctx="IE">
                                        <p:cTn id="24" dur="indefinite"/>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5">
                                            <p:txEl>
                                              <p:pRg st="1" end="1"/>
                                            </p:txEl>
                                          </p:spTgt>
                                        </p:tgtEl>
                                        <p:attrNameLst>
                                          <p:attrName>style.opacity</p:attrName>
                                        </p:attrNameLst>
                                      </p:cBhvr>
                                      <p:to>
                                        <p:strVal val="0.25"/>
                                      </p:to>
                                    </p:set>
                                    <p:animEffect filter="image" prLst="opacity: 0.25">
                                      <p:cBhvr rctx="IE">
                                        <p:cTn id="29" dur="indefinite"/>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mph" presetSubtype="0" nodeType="clickEffect">
                                  <p:stCondLst>
                                    <p:cond delay="0"/>
                                  </p:stCondLst>
                                  <p:childTnLst>
                                    <p:set>
                                      <p:cBhvr rctx="PPT">
                                        <p:cTn id="33" dur="indefinite"/>
                                        <p:tgtEl>
                                          <p:spTgt spid="5">
                                            <p:txEl>
                                              <p:pRg st="2" end="2"/>
                                            </p:txEl>
                                          </p:spTgt>
                                        </p:tgtEl>
                                        <p:attrNameLst>
                                          <p:attrName>style.opacity</p:attrName>
                                        </p:attrNameLst>
                                      </p:cBhvr>
                                      <p:to>
                                        <p:strVal val="0.25"/>
                                      </p:to>
                                    </p:set>
                                    <p:animEffect filter="image" prLst="opacity: 0.25">
                                      <p:cBhvr rctx="IE">
                                        <p:cTn id="34" dur="indefinite"/>
                                        <p:tgtEl>
                                          <p:spTgt spid="5">
                                            <p:txEl>
                                              <p:pRg st="2" end="2"/>
                                            </p:txEl>
                                          </p:spTgt>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1000"/>
                                        <p:tgtEl>
                                          <p:spTgt spid="5">
                                            <p:txEl>
                                              <p:pRg st="3" end="3"/>
                                            </p:txEl>
                                          </p:spTgt>
                                        </p:tgtEl>
                                      </p:cBhvr>
                                    </p:animEffect>
                                    <p:anim calcmode="lin" valueType="num">
                                      <p:cBhvr>
                                        <p:cTn id="3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1000"/>
                                        <p:tgtEl>
                                          <p:spTgt spid="5">
                                            <p:txEl>
                                              <p:pRg st="6" end="6"/>
                                            </p:txEl>
                                          </p:spTgt>
                                        </p:tgtEl>
                                      </p:cBhvr>
                                    </p:animEffect>
                                    <p:anim calcmode="lin" valueType="num">
                                      <p:cBhvr>
                                        <p:cTn id="5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fade">
                                      <p:cBhvr>
                                        <p:cTn id="57" dur="1000"/>
                                        <p:tgtEl>
                                          <p:spTgt spid="5">
                                            <p:txEl>
                                              <p:pRg st="7" end="7"/>
                                            </p:txEl>
                                          </p:spTgt>
                                        </p:tgtEl>
                                      </p:cBhvr>
                                    </p:animEffect>
                                    <p:anim calcmode="lin" valueType="num">
                                      <p:cBhvr>
                                        <p:cTn id="5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9" presetClass="emph" presetSubtype="0" nodeType="clickEffect">
                                  <p:stCondLst>
                                    <p:cond delay="0"/>
                                  </p:stCondLst>
                                  <p:childTnLst>
                                    <p:set>
                                      <p:cBhvr rctx="PPT">
                                        <p:cTn id="63" dur="indefinite"/>
                                        <p:tgtEl>
                                          <p:spTgt spid="5">
                                            <p:txEl>
                                              <p:pRg st="3" end="3"/>
                                            </p:txEl>
                                          </p:spTgt>
                                        </p:tgtEl>
                                        <p:attrNameLst>
                                          <p:attrName>style.opacity</p:attrName>
                                        </p:attrNameLst>
                                      </p:cBhvr>
                                      <p:to>
                                        <p:strVal val="0.25"/>
                                      </p:to>
                                    </p:set>
                                    <p:animEffect filter="image" prLst="opacity: 0.25">
                                      <p:cBhvr rctx="IE">
                                        <p:cTn id="64" dur="indefinite"/>
                                        <p:tgtEl>
                                          <p:spTgt spid="5">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mph" presetSubtype="0" nodeType="clickEffect">
                                  <p:stCondLst>
                                    <p:cond delay="0"/>
                                  </p:stCondLst>
                                  <p:childTnLst>
                                    <p:set>
                                      <p:cBhvr rctx="PPT">
                                        <p:cTn id="68" dur="indefinite"/>
                                        <p:tgtEl>
                                          <p:spTgt spid="5">
                                            <p:txEl>
                                              <p:pRg st="4" end="4"/>
                                            </p:txEl>
                                          </p:spTgt>
                                        </p:tgtEl>
                                        <p:attrNameLst>
                                          <p:attrName>style.opacity</p:attrName>
                                        </p:attrNameLst>
                                      </p:cBhvr>
                                      <p:to>
                                        <p:strVal val="0.25"/>
                                      </p:to>
                                    </p:set>
                                    <p:animEffect filter="image" prLst="opacity: 0.25">
                                      <p:cBhvr rctx="IE">
                                        <p:cTn id="69" dur="indefinite"/>
                                        <p:tgtEl>
                                          <p:spTgt spid="5">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mph" presetSubtype="0" nodeType="clickEffect">
                                  <p:stCondLst>
                                    <p:cond delay="0"/>
                                  </p:stCondLst>
                                  <p:childTnLst>
                                    <p:set>
                                      <p:cBhvr rctx="PPT">
                                        <p:cTn id="73" dur="indefinite"/>
                                        <p:tgtEl>
                                          <p:spTgt spid="5">
                                            <p:txEl>
                                              <p:pRg st="5" end="5"/>
                                            </p:txEl>
                                          </p:spTgt>
                                        </p:tgtEl>
                                        <p:attrNameLst>
                                          <p:attrName>style.opacity</p:attrName>
                                        </p:attrNameLst>
                                      </p:cBhvr>
                                      <p:to>
                                        <p:strVal val="0.25"/>
                                      </p:to>
                                    </p:set>
                                    <p:animEffect filter="image" prLst="opacity: 0.25">
                                      <p:cBhvr rctx="IE">
                                        <p:cTn id="74" dur="indefinite"/>
                                        <p:tgtEl>
                                          <p:spTgt spid="5">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mph" presetSubtype="0" nodeType="clickEffect">
                                  <p:stCondLst>
                                    <p:cond delay="0"/>
                                  </p:stCondLst>
                                  <p:childTnLst>
                                    <p:set>
                                      <p:cBhvr rctx="PPT">
                                        <p:cTn id="78" dur="indefinite"/>
                                        <p:tgtEl>
                                          <p:spTgt spid="5">
                                            <p:txEl>
                                              <p:pRg st="6" end="6"/>
                                            </p:txEl>
                                          </p:spTgt>
                                        </p:tgtEl>
                                        <p:attrNameLst>
                                          <p:attrName>style.opacity</p:attrName>
                                        </p:attrNameLst>
                                      </p:cBhvr>
                                      <p:to>
                                        <p:strVal val="0.25"/>
                                      </p:to>
                                    </p:set>
                                    <p:animEffect filter="image" prLst="opacity: 0.25">
                                      <p:cBhvr rctx="IE">
                                        <p:cTn id="79" dur="indefinite"/>
                                        <p:tgtEl>
                                          <p:spTgt spid="5">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mph" presetSubtype="0" nodeType="clickEffect">
                                  <p:stCondLst>
                                    <p:cond delay="0"/>
                                  </p:stCondLst>
                                  <p:childTnLst>
                                    <p:set>
                                      <p:cBhvr rctx="PPT">
                                        <p:cTn id="83" dur="indefinite"/>
                                        <p:tgtEl>
                                          <p:spTgt spid="5">
                                            <p:txEl>
                                              <p:pRg st="7" end="7"/>
                                            </p:txEl>
                                          </p:spTgt>
                                        </p:tgtEl>
                                        <p:attrNameLst>
                                          <p:attrName>style.opacity</p:attrName>
                                        </p:attrNameLst>
                                      </p:cBhvr>
                                      <p:to>
                                        <p:strVal val="0.25"/>
                                      </p:to>
                                    </p:set>
                                    <p:animEffect filter="image" prLst="opacity: 0.25">
                                      <p:cBhvr rctx="IE">
                                        <p:cTn id="84" dur="indefinite"/>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2" y="1743960"/>
            <a:ext cx="9190952" cy="3516946"/>
          </a:xfrm>
          <a:prstGeom prst="rect">
            <a:avLst/>
          </a:prstGeom>
        </p:spPr>
      </p:pic>
      <p:sp>
        <p:nvSpPr>
          <p:cNvPr id="9" name="Title 1"/>
          <p:cNvSpPr>
            <a:spLocks noGrp="1"/>
          </p:cNvSpPr>
          <p:nvPr>
            <p:ph type="title"/>
          </p:nvPr>
        </p:nvSpPr>
        <p:spPr>
          <a:xfrm>
            <a:off x="84841" y="143995"/>
            <a:ext cx="8804635" cy="625897"/>
          </a:xfrm>
        </p:spPr>
        <p:txBody>
          <a:bodyPr/>
          <a:lstStyle/>
          <a:p>
            <a:r>
              <a:rPr lang="en-US" sz="2400" dirty="0"/>
              <a:t>PATHWAYS SKETCH AFTER 1</a:t>
            </a:r>
            <a:r>
              <a:rPr lang="en-US" sz="2400" baseline="30000" dirty="0"/>
              <a:t>ST</a:t>
            </a:r>
            <a:r>
              <a:rPr lang="en-US" sz="2400" dirty="0"/>
              <a:t> COUNSELOR MEETING</a:t>
            </a:r>
            <a:endParaRPr lang="en-US" sz="4000" dirty="0">
              <a:solidFill>
                <a:srgbClr val="414042"/>
              </a:solidFill>
            </a:endParaRPr>
          </a:p>
        </p:txBody>
      </p:sp>
    </p:spTree>
    <p:extLst>
      <p:ext uri="{BB962C8B-B14F-4D97-AF65-F5344CB8AC3E}">
        <p14:creationId xmlns:p14="http://schemas.microsoft.com/office/powerpoint/2010/main" val="2644680714"/>
      </p:ext>
    </p:extLst>
  </p:cSld>
  <p:clrMapOvr>
    <a:masterClrMapping/>
  </p:clrMapOvr>
</p:sld>
</file>

<file path=ppt/theme/theme1.xml><?xml version="1.0" encoding="utf-8"?>
<a:theme xmlns:a="http://schemas.openxmlformats.org/drawingml/2006/main" name="Office Theme">
  <a:themeElements>
    <a:clrScheme name="Custom 5">
      <a:dk1>
        <a:srgbClr val="58585B"/>
      </a:dk1>
      <a:lt1>
        <a:srgbClr val="FFFFFF"/>
      </a:lt1>
      <a:dk2>
        <a:srgbClr val="F37D20"/>
      </a:dk2>
      <a:lt2>
        <a:srgbClr val="EEF3FA"/>
      </a:lt2>
      <a:accent1>
        <a:srgbClr val="6693F6"/>
      </a:accent1>
      <a:accent2>
        <a:srgbClr val="04344F"/>
      </a:accent2>
      <a:accent3>
        <a:srgbClr val="E4752D"/>
      </a:accent3>
      <a:accent4>
        <a:srgbClr val="EEF3FA"/>
      </a:accent4>
      <a:accent5>
        <a:srgbClr val="7F7F7F"/>
      </a:accent5>
      <a:accent6>
        <a:srgbClr val="C11515"/>
      </a:accent6>
      <a:hlink>
        <a:srgbClr val="FF6600"/>
      </a:hlink>
      <a:folHlink>
        <a:srgbClr val="0434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346</TotalTime>
  <Words>1612</Words>
  <Application>Microsoft Office PowerPoint</Application>
  <PresentationFormat>On-screen Show (4:3)</PresentationFormat>
  <Paragraphs>173</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vt:lpstr>
      <vt:lpstr>Helvetica Neue</vt:lpstr>
      <vt:lpstr>Montserrat</vt:lpstr>
      <vt:lpstr>Symbol</vt:lpstr>
      <vt:lpstr>Office Theme</vt:lpstr>
      <vt:lpstr>WHO AM I?</vt:lpstr>
      <vt:lpstr>PEORIA &amp; PEORIA PUBLIC SCHOOLS  Context &amp; Demographics</vt:lpstr>
      <vt:lpstr>PEORIA PATHWAYS TO PROSPERITY History and Background</vt:lpstr>
      <vt:lpstr>PEORIA PATHWAYS TO PROSPERITY History and Background</vt:lpstr>
      <vt:lpstr>PEORIA PATHWAYS TO PROSPERITY History and Background</vt:lpstr>
      <vt:lpstr>PEORIA PATHWAYS TO PROSPERITY Goals</vt:lpstr>
      <vt:lpstr>SEQUENCING CAREER PATHWAYS History</vt:lpstr>
      <vt:lpstr>SEQUENCING CAREER PATHWAYS Timeline &amp; Process</vt:lpstr>
      <vt:lpstr>PATHWAYS SKETCH AFTER 1ST COUNSELOR MEETING</vt:lpstr>
      <vt:lpstr>SEQUENCING CAREER PATHWAYS Timeline &amp; Process</vt:lpstr>
      <vt:lpstr>PATHWAYS GUIDE AFTER ICC INPUT</vt:lpstr>
      <vt:lpstr>SEQUENCING CAREER PATHWAYS Timeline &amp; Process</vt:lpstr>
      <vt:lpstr>PATHWAYS GUIDE AFTER COMPLETION</vt:lpstr>
      <vt:lpstr>PATHWAYS GUIDE AFTER COMPLETION</vt:lpstr>
      <vt:lpstr>PATHWAYS GUIDE AFTER COMPLETION</vt:lpstr>
      <vt:lpstr>SEQUENCING CAREER PATHWAYS Obstacles &amp; Challenges</vt:lpstr>
      <vt:lpstr>SEQUENCING CAREER PATHWAYS Future Directions</vt:lpstr>
      <vt:lpstr>SCALING CAREER PATHWAYS Future Directions</vt:lpstr>
      <vt:lpstr>THANK YOU</vt:lpstr>
    </vt:vector>
  </TitlesOfParts>
  <Company>School of the Art Institute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Resendiz</dc:creator>
  <cp:lastModifiedBy>Brent Baker</cp:lastModifiedBy>
  <cp:revision>43</cp:revision>
  <dcterms:created xsi:type="dcterms:W3CDTF">2016-12-02T22:15:45Z</dcterms:created>
  <dcterms:modified xsi:type="dcterms:W3CDTF">2019-02-06T17:05:13Z</dcterms:modified>
</cp:coreProperties>
</file>